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3"/>
  </p:notesMasterIdLst>
  <p:sldIdLst>
    <p:sldId id="257" r:id="rId2"/>
    <p:sldId id="289" r:id="rId3"/>
    <p:sldId id="284" r:id="rId4"/>
    <p:sldId id="288" r:id="rId5"/>
    <p:sldId id="264" r:id="rId6"/>
    <p:sldId id="266" r:id="rId7"/>
    <p:sldId id="290" r:id="rId8"/>
    <p:sldId id="276" r:id="rId9"/>
    <p:sldId id="271" r:id="rId10"/>
    <p:sldId id="273" r:id="rId11"/>
    <p:sldId id="280" r:id="rId12"/>
    <p:sldId id="275" r:id="rId13"/>
    <p:sldId id="301" r:id="rId14"/>
    <p:sldId id="298" r:id="rId15"/>
    <p:sldId id="297" r:id="rId16"/>
    <p:sldId id="293" r:id="rId17"/>
    <p:sldId id="291" r:id="rId18"/>
    <p:sldId id="292" r:id="rId19"/>
    <p:sldId id="295" r:id="rId20"/>
    <p:sldId id="299"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64" d="100"/>
          <a:sy n="64" d="100"/>
        </p:scale>
        <p:origin x="29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Portability_Study\Taylorsville_PC_Turb\CASI_FLAASH_TV_Spec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65"/>
          <c:order val="0"/>
          <c:tx>
            <c:strRef>
              <c:f>Sheet1!$BP$1</c:f>
              <c:strCache>
                <c:ptCount val="1"/>
                <c:pt idx="0">
                  <c:v>T66B</c:v>
                </c:pt>
              </c:strCache>
            </c:strRef>
          </c:tx>
          <c:spPr>
            <a:ln w="19050" cap="rnd">
              <a:solidFill>
                <a:schemeClr val="accent6">
                  <a:lumMod val="60000"/>
                </a:schemeClr>
              </a:solidFill>
              <a:round/>
            </a:ln>
            <a:effectLst/>
          </c:spPr>
          <c:marker>
            <c:symbol val="none"/>
          </c:marker>
          <c:xVal>
            <c:numRef>
              <c:f>Sheet1!$B$2:$B$49</c:f>
              <c:numCache>
                <c:formatCode>General</c:formatCode>
                <c:ptCount val="48"/>
                <c:pt idx="0">
                  <c:v>371.4</c:v>
                </c:pt>
                <c:pt idx="1">
                  <c:v>385.8</c:v>
                </c:pt>
                <c:pt idx="2">
                  <c:v>400.3</c:v>
                </c:pt>
                <c:pt idx="3">
                  <c:v>414.7</c:v>
                </c:pt>
                <c:pt idx="4">
                  <c:v>429</c:v>
                </c:pt>
                <c:pt idx="5">
                  <c:v>443.4</c:v>
                </c:pt>
                <c:pt idx="6">
                  <c:v>457.8</c:v>
                </c:pt>
                <c:pt idx="7">
                  <c:v>472.1</c:v>
                </c:pt>
                <c:pt idx="8">
                  <c:v>486.5</c:v>
                </c:pt>
                <c:pt idx="9">
                  <c:v>500.8</c:v>
                </c:pt>
                <c:pt idx="10">
                  <c:v>515.1</c:v>
                </c:pt>
                <c:pt idx="11">
                  <c:v>529.4</c:v>
                </c:pt>
                <c:pt idx="12">
                  <c:v>543.70000000000005</c:v>
                </c:pt>
                <c:pt idx="13">
                  <c:v>558</c:v>
                </c:pt>
                <c:pt idx="14">
                  <c:v>572.20000000000005</c:v>
                </c:pt>
                <c:pt idx="15">
                  <c:v>586.5</c:v>
                </c:pt>
                <c:pt idx="16">
                  <c:v>600.79999999999995</c:v>
                </c:pt>
                <c:pt idx="17">
                  <c:v>615</c:v>
                </c:pt>
                <c:pt idx="18">
                  <c:v>629.29999999999995</c:v>
                </c:pt>
                <c:pt idx="19">
                  <c:v>643.5</c:v>
                </c:pt>
                <c:pt idx="20">
                  <c:v>657.7</c:v>
                </c:pt>
                <c:pt idx="21">
                  <c:v>672</c:v>
                </c:pt>
                <c:pt idx="22">
                  <c:v>686.2</c:v>
                </c:pt>
                <c:pt idx="23">
                  <c:v>700.4</c:v>
                </c:pt>
                <c:pt idx="24">
                  <c:v>714.6</c:v>
                </c:pt>
                <c:pt idx="25">
                  <c:v>728.9</c:v>
                </c:pt>
                <c:pt idx="26">
                  <c:v>743.1</c:v>
                </c:pt>
                <c:pt idx="27">
                  <c:v>757.3</c:v>
                </c:pt>
                <c:pt idx="28">
                  <c:v>771.5</c:v>
                </c:pt>
                <c:pt idx="29">
                  <c:v>785.8</c:v>
                </c:pt>
                <c:pt idx="30">
                  <c:v>800</c:v>
                </c:pt>
                <c:pt idx="31">
                  <c:v>814.2</c:v>
                </c:pt>
                <c:pt idx="32">
                  <c:v>828.4</c:v>
                </c:pt>
                <c:pt idx="33">
                  <c:v>842.7</c:v>
                </c:pt>
                <c:pt idx="34">
                  <c:v>856.9</c:v>
                </c:pt>
                <c:pt idx="35">
                  <c:v>871.2</c:v>
                </c:pt>
                <c:pt idx="36">
                  <c:v>885.4</c:v>
                </c:pt>
                <c:pt idx="37">
                  <c:v>899.7</c:v>
                </c:pt>
                <c:pt idx="38">
                  <c:v>913.9</c:v>
                </c:pt>
                <c:pt idx="39">
                  <c:v>928.2</c:v>
                </c:pt>
                <c:pt idx="40">
                  <c:v>942.5</c:v>
                </c:pt>
                <c:pt idx="41">
                  <c:v>956.8</c:v>
                </c:pt>
                <c:pt idx="42">
                  <c:v>971.1</c:v>
                </c:pt>
                <c:pt idx="43">
                  <c:v>985.4</c:v>
                </c:pt>
                <c:pt idx="44">
                  <c:v>999.7</c:v>
                </c:pt>
                <c:pt idx="45">
                  <c:v>1014</c:v>
                </c:pt>
                <c:pt idx="46">
                  <c:v>1028.4000000000001</c:v>
                </c:pt>
                <c:pt idx="47">
                  <c:v>1042.7</c:v>
                </c:pt>
              </c:numCache>
            </c:numRef>
          </c:xVal>
          <c:yVal>
            <c:numRef>
              <c:f>Sheet1!$BP$2:$BP$49</c:f>
              <c:numCache>
                <c:formatCode>General</c:formatCode>
                <c:ptCount val="48"/>
                <c:pt idx="0">
                  <c:v>-342</c:v>
                </c:pt>
                <c:pt idx="1">
                  <c:v>-170</c:v>
                </c:pt>
                <c:pt idx="2">
                  <c:v>-71</c:v>
                </c:pt>
                <c:pt idx="3">
                  <c:v>41</c:v>
                </c:pt>
                <c:pt idx="4">
                  <c:v>123</c:v>
                </c:pt>
                <c:pt idx="5">
                  <c:v>158</c:v>
                </c:pt>
                <c:pt idx="6">
                  <c:v>184</c:v>
                </c:pt>
                <c:pt idx="7">
                  <c:v>226</c:v>
                </c:pt>
                <c:pt idx="8">
                  <c:v>254</c:v>
                </c:pt>
                <c:pt idx="9">
                  <c:v>302</c:v>
                </c:pt>
                <c:pt idx="10">
                  <c:v>339</c:v>
                </c:pt>
                <c:pt idx="11">
                  <c:v>386</c:v>
                </c:pt>
                <c:pt idx="12">
                  <c:v>426</c:v>
                </c:pt>
                <c:pt idx="13">
                  <c:v>443</c:v>
                </c:pt>
                <c:pt idx="14">
                  <c:v>458</c:v>
                </c:pt>
                <c:pt idx="15">
                  <c:v>464</c:v>
                </c:pt>
                <c:pt idx="16">
                  <c:v>446</c:v>
                </c:pt>
                <c:pt idx="17">
                  <c:v>447</c:v>
                </c:pt>
                <c:pt idx="18">
                  <c:v>442</c:v>
                </c:pt>
                <c:pt idx="19">
                  <c:v>419</c:v>
                </c:pt>
                <c:pt idx="20">
                  <c:v>414</c:v>
                </c:pt>
                <c:pt idx="21">
                  <c:v>369</c:v>
                </c:pt>
                <c:pt idx="22">
                  <c:v>411</c:v>
                </c:pt>
                <c:pt idx="23">
                  <c:v>546</c:v>
                </c:pt>
                <c:pt idx="24">
                  <c:v>567</c:v>
                </c:pt>
                <c:pt idx="25">
                  <c:v>439</c:v>
                </c:pt>
                <c:pt idx="26">
                  <c:v>404</c:v>
                </c:pt>
                <c:pt idx="27">
                  <c:v>416</c:v>
                </c:pt>
                <c:pt idx="28">
                  <c:v>450</c:v>
                </c:pt>
                <c:pt idx="29">
                  <c:v>478</c:v>
                </c:pt>
                <c:pt idx="30">
                  <c:v>512</c:v>
                </c:pt>
                <c:pt idx="31">
                  <c:v>517</c:v>
                </c:pt>
                <c:pt idx="32">
                  <c:v>457</c:v>
                </c:pt>
                <c:pt idx="33">
                  <c:v>427</c:v>
                </c:pt>
                <c:pt idx="34">
                  <c:v>399</c:v>
                </c:pt>
                <c:pt idx="35">
                  <c:v>407</c:v>
                </c:pt>
                <c:pt idx="36">
                  <c:v>365</c:v>
                </c:pt>
                <c:pt idx="37">
                  <c:v>357</c:v>
                </c:pt>
                <c:pt idx="38">
                  <c:v>333</c:v>
                </c:pt>
                <c:pt idx="39">
                  <c:v>484</c:v>
                </c:pt>
                <c:pt idx="40">
                  <c:v>364</c:v>
                </c:pt>
                <c:pt idx="41">
                  <c:v>295</c:v>
                </c:pt>
                <c:pt idx="42">
                  <c:v>312</c:v>
                </c:pt>
                <c:pt idx="43">
                  <c:v>312</c:v>
                </c:pt>
                <c:pt idx="44">
                  <c:v>399</c:v>
                </c:pt>
                <c:pt idx="45">
                  <c:v>360</c:v>
                </c:pt>
                <c:pt idx="46">
                  <c:v>424</c:v>
                </c:pt>
                <c:pt idx="47">
                  <c:v>606</c:v>
                </c:pt>
              </c:numCache>
            </c:numRef>
          </c:yVal>
          <c:smooth val="0"/>
          <c:extLst>
            <c:ext xmlns:c16="http://schemas.microsoft.com/office/drawing/2014/chart" uri="{C3380CC4-5D6E-409C-BE32-E72D297353CC}">
              <c16:uniqueId val="{00000041-CC97-4296-8E1C-A9B72DDEBE23}"/>
            </c:ext>
          </c:extLst>
        </c:ser>
        <c:dLbls>
          <c:showLegendKey val="0"/>
          <c:showVal val="0"/>
          <c:showCatName val="0"/>
          <c:showSerName val="0"/>
          <c:showPercent val="0"/>
          <c:showBubbleSize val="0"/>
        </c:dLbls>
        <c:axId val="192771488"/>
        <c:axId val="191522432"/>
      </c:scatterChart>
      <c:valAx>
        <c:axId val="192771488"/>
        <c:scaling>
          <c:orientation val="minMax"/>
          <c:max val="900"/>
          <c:min val="4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522432"/>
        <c:crosses val="autoZero"/>
        <c:crossBetween val="midCat"/>
      </c:valAx>
      <c:valAx>
        <c:axId val="191522432"/>
        <c:scaling>
          <c:orientation val="minMax"/>
          <c:max val="6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77148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4FFAB-38B6-41CA-9A1A-BA22B7560B76}"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D5D77-5772-4594-B020-4E72C5268686}" type="slidenum">
              <a:rPr lang="en-US" smtClean="0"/>
              <a:t>‹#›</a:t>
            </a:fld>
            <a:endParaRPr lang="en-US"/>
          </a:p>
        </p:txBody>
      </p:sp>
    </p:spTree>
    <p:extLst>
      <p:ext uri="{BB962C8B-B14F-4D97-AF65-F5344CB8AC3E}">
        <p14:creationId xmlns:p14="http://schemas.microsoft.com/office/powerpoint/2010/main" val="251548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AD5D77-5772-4594-B020-4E72C5268686}" type="slidenum">
              <a:rPr lang="en-US" smtClean="0"/>
              <a:t>1</a:t>
            </a:fld>
            <a:endParaRPr lang="en-US"/>
          </a:p>
        </p:txBody>
      </p:sp>
    </p:spTree>
    <p:extLst>
      <p:ext uri="{BB962C8B-B14F-4D97-AF65-F5344CB8AC3E}">
        <p14:creationId xmlns:p14="http://schemas.microsoft.com/office/powerpoint/2010/main" val="397090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pPr marL="0" marR="0" lvl="0" indent="0" algn="r" defTabSz="931863" rtl="0" eaLnBrk="1" fontAlgn="auto" latinLnBrk="0" hangingPunct="1">
              <a:lnSpc>
                <a:spcPct val="100000"/>
              </a:lnSpc>
              <a:spcBef>
                <a:spcPts val="0"/>
              </a:spcBef>
              <a:spcAft>
                <a:spcPts val="0"/>
              </a:spcAft>
              <a:buClrTx/>
              <a:buSzTx/>
              <a:buFontTx/>
              <a:buNone/>
              <a:tabLst/>
              <a:defRPr/>
            </a:pPr>
            <a:fld id="{A9F23F9B-9C3E-4C18-A540-380A9FF92F56}"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smtClean="0">
              <a:ln>
                <a:noFill/>
              </a:ln>
              <a:solidFill>
                <a:srgbClr val="000000"/>
              </a:solidFill>
              <a:effectLst/>
              <a:uLnTx/>
              <a:uFillTx/>
              <a:latin typeface="Times New Roman" pitchFamily="18" charset="0"/>
              <a:ea typeface="+mn-ea"/>
              <a:cs typeface="+mn-cs"/>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67706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pPr marL="0" marR="0" lvl="0" indent="0" algn="r" defTabSz="931863" rtl="0" eaLnBrk="1" fontAlgn="auto" latinLnBrk="0" hangingPunct="1">
              <a:lnSpc>
                <a:spcPct val="100000"/>
              </a:lnSpc>
              <a:spcBef>
                <a:spcPts val="0"/>
              </a:spcBef>
              <a:spcAft>
                <a:spcPts val="0"/>
              </a:spcAft>
              <a:buClrTx/>
              <a:buSzTx/>
              <a:buFontTx/>
              <a:buNone/>
              <a:tabLst/>
              <a:defRPr/>
            </a:pPr>
            <a:fld id="{A9F23F9B-9C3E-4C18-A540-380A9FF92F56}"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smtClean="0">
              <a:ln>
                <a:noFill/>
              </a:ln>
              <a:solidFill>
                <a:srgbClr val="000000"/>
              </a:solidFill>
              <a:effectLst/>
              <a:uLnTx/>
              <a:uFillTx/>
              <a:latin typeface="Times New Roman" pitchFamily="18" charset="0"/>
              <a:ea typeface="+mn-ea"/>
              <a:cs typeface="+mn-cs"/>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379119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Relies on Proxies, Water Type,</a:t>
            </a:r>
            <a:r>
              <a:rPr lang="en-US" baseline="0" dirty="0" smtClean="0"/>
              <a:t> </a:t>
            </a:r>
            <a:r>
              <a:rPr lang="en-US" dirty="0" smtClean="0"/>
              <a:t>Species Delineation,</a:t>
            </a:r>
            <a:r>
              <a:rPr lang="en-US" baseline="0" dirty="0" smtClean="0"/>
              <a:t> </a:t>
            </a:r>
            <a:r>
              <a:rPr lang="en-US" dirty="0" smtClean="0"/>
              <a:t>Satellite Configuration, Atmospheric Corrections Methods,</a:t>
            </a:r>
            <a:r>
              <a:rPr lang="en-US" baseline="0" dirty="0" smtClean="0"/>
              <a:t> Algorithm Type</a:t>
            </a:r>
            <a:endParaRPr lang="en-US" dirty="0" smtClean="0"/>
          </a:p>
        </p:txBody>
      </p:sp>
      <p:sp>
        <p:nvSpPr>
          <p:cNvPr id="4" name="Slide Number Placeholder 3"/>
          <p:cNvSpPr>
            <a:spLocks noGrp="1"/>
          </p:cNvSpPr>
          <p:nvPr>
            <p:ph type="sldNum" sz="quarter" idx="10"/>
          </p:nvPr>
        </p:nvSpPr>
        <p:spPr/>
        <p:txBody>
          <a:bodyPr/>
          <a:lstStyle/>
          <a:p>
            <a:fld id="{C3AD5D77-5772-4594-B020-4E72C5268686}" type="slidenum">
              <a:rPr lang="en-US" smtClean="0"/>
              <a:t>6</a:t>
            </a:fld>
            <a:endParaRPr lang="en-US"/>
          </a:p>
        </p:txBody>
      </p:sp>
    </p:spTree>
    <p:extLst>
      <p:ext uri="{BB962C8B-B14F-4D97-AF65-F5344CB8AC3E}">
        <p14:creationId xmlns:p14="http://schemas.microsoft.com/office/powerpoint/2010/main" val="313268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AD5D77-5772-4594-B020-4E72C5268686}" type="slidenum">
              <a:rPr lang="en-US" smtClean="0"/>
              <a:t>12</a:t>
            </a:fld>
            <a:endParaRPr lang="en-US"/>
          </a:p>
        </p:txBody>
      </p:sp>
    </p:spTree>
    <p:extLst>
      <p:ext uri="{BB962C8B-B14F-4D97-AF65-F5344CB8AC3E}">
        <p14:creationId xmlns:p14="http://schemas.microsoft.com/office/powerpoint/2010/main" val="158413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Tool requirements:</a:t>
            </a:r>
          </a:p>
          <a:p>
            <a:r>
              <a:rPr lang="en-US" dirty="0"/>
              <a:t>ArcGIS </a:t>
            </a:r>
            <a:r>
              <a:rPr lang="en-US" dirty="0" smtClean="0"/>
              <a:t> Pro 2.7</a:t>
            </a:r>
            <a:endParaRPr lang="en-US" dirty="0"/>
          </a:p>
          <a:p>
            <a:r>
              <a:rPr lang="en-US" dirty="0"/>
              <a:t>Spatial Analyst Extension </a:t>
            </a:r>
          </a:p>
          <a:p>
            <a:r>
              <a:rPr lang="en-US" dirty="0"/>
              <a:t>Python </a:t>
            </a:r>
            <a:r>
              <a:rPr lang="en-US" dirty="0" smtClean="0"/>
              <a:t>3.7 </a:t>
            </a:r>
            <a:r>
              <a:rPr lang="en-US" dirty="0"/>
              <a:t>is automatically installed via default ArcGIS installation (additional installation should not be necessary)</a:t>
            </a:r>
          </a:p>
          <a:p>
            <a:endParaRPr lang="en-US" dirty="0"/>
          </a:p>
          <a:p>
            <a:r>
              <a:rPr lang="en-US" dirty="0" smtClean="0"/>
              <a:t>The final algorithm raster images are in relative index values and are not the estimated chlorophyll-a, </a:t>
            </a:r>
            <a:r>
              <a:rPr lang="en-US" dirty="0" err="1" smtClean="0"/>
              <a:t>phycocyanin</a:t>
            </a:r>
            <a:r>
              <a:rPr lang="en-US" dirty="0" smtClean="0"/>
              <a:t>, or turbidity values, but can easily be converted in to estimated concentration values using a regression model and in situ measurements as described in Johansen et al. 2018. </a:t>
            </a:r>
          </a:p>
          <a:p>
            <a:endParaRPr lang="en-US" dirty="0"/>
          </a:p>
        </p:txBody>
      </p:sp>
      <p:sp>
        <p:nvSpPr>
          <p:cNvPr id="4" name="Slide Number Placeholder 3"/>
          <p:cNvSpPr>
            <a:spLocks noGrp="1"/>
          </p:cNvSpPr>
          <p:nvPr>
            <p:ph type="sldNum" sz="quarter" idx="10"/>
          </p:nvPr>
        </p:nvSpPr>
        <p:spPr/>
        <p:txBody>
          <a:bodyPr/>
          <a:lstStyle/>
          <a:p>
            <a:fld id="{B5C96118-D784-45D6-A119-E96504A8E26A}" type="slidenum">
              <a:rPr lang="en-US" smtClean="0"/>
              <a:t>14</a:t>
            </a:fld>
            <a:endParaRPr lang="en-US"/>
          </a:p>
        </p:txBody>
      </p:sp>
    </p:spTree>
    <p:extLst>
      <p:ext uri="{BB962C8B-B14F-4D97-AF65-F5344CB8AC3E}">
        <p14:creationId xmlns:p14="http://schemas.microsoft.com/office/powerpoint/2010/main" val="196018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AD5D77-5772-4594-B020-4E72C5268686}" type="slidenum">
              <a:rPr lang="en-US" smtClean="0"/>
              <a:t>17</a:t>
            </a:fld>
            <a:endParaRPr lang="en-US"/>
          </a:p>
        </p:txBody>
      </p:sp>
    </p:spTree>
    <p:extLst>
      <p:ext uri="{BB962C8B-B14F-4D97-AF65-F5344CB8AC3E}">
        <p14:creationId xmlns:p14="http://schemas.microsoft.com/office/powerpoint/2010/main" val="2674947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232506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758299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2646342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010039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93BDEA-B15D-4039-8425-20BD0465C4B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994262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93BDEA-B15D-4039-8425-20BD0465C4B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970476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93BDEA-B15D-4039-8425-20BD0465C4B5}"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631589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93BDEA-B15D-4039-8425-20BD0465C4B5}"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86766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93BDEA-B15D-4039-8425-20BD0465C4B5}"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179864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093BDEA-B15D-4039-8425-20BD0465C4B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530134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093BDEA-B15D-4039-8425-20BD0465C4B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E6E780-9CCD-4760-B6F4-E25983C2D8DA}" type="slidenum">
              <a:rPr lang="en-US" smtClean="0"/>
              <a:t>‹#›</a:t>
            </a:fld>
            <a:endParaRPr lang="en-US"/>
          </a:p>
        </p:txBody>
      </p:sp>
    </p:spTree>
    <p:extLst>
      <p:ext uri="{BB962C8B-B14F-4D97-AF65-F5344CB8AC3E}">
        <p14:creationId xmlns:p14="http://schemas.microsoft.com/office/powerpoint/2010/main" val="380027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3BDEA-B15D-4039-8425-20BD0465C4B5}" type="datetimeFigureOut">
              <a:rPr lang="en-US" smtClean="0"/>
              <a:t>3/22/2021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6E780-9CCD-4760-B6F4-E25983C2D8DA}" type="slidenum">
              <a:rPr lang="en-US" smtClean="0"/>
              <a:t>‹#›</a:t>
            </a:fld>
            <a:endParaRPr lang="en-US"/>
          </a:p>
        </p:txBody>
      </p:sp>
      <p:pic>
        <p:nvPicPr>
          <p:cNvPr id="7" name="Picture 20" descr="castlogo"/>
          <p:cNvPicPr>
            <a:picLocks noChangeAspect="1" noChangeArrowheads="1"/>
          </p:cNvPicPr>
          <p:nvPr userDrawn="1"/>
        </p:nvPicPr>
        <p:blipFill>
          <a:blip r:embed="rId13" cstate="print"/>
          <a:srcRect/>
          <a:stretch>
            <a:fillRect/>
          </a:stretch>
        </p:blipFill>
        <p:spPr bwMode="auto">
          <a:xfrm>
            <a:off x="10363200" y="157164"/>
            <a:ext cx="1727200" cy="985837"/>
          </a:xfrm>
          <a:prstGeom prst="rect">
            <a:avLst/>
          </a:prstGeom>
          <a:noFill/>
          <a:ln w="9525">
            <a:noFill/>
            <a:miter lim="800000"/>
            <a:headEnd/>
            <a:tailEnd/>
          </a:ln>
        </p:spPr>
      </p:pic>
      <p:sp>
        <p:nvSpPr>
          <p:cNvPr id="8" name="Rectangle 15"/>
          <p:cNvSpPr>
            <a:spLocks noChangeArrowheads="1"/>
          </p:cNvSpPr>
          <p:nvPr userDrawn="1"/>
        </p:nvSpPr>
        <p:spPr bwMode="auto">
          <a:xfrm>
            <a:off x="0" y="6629400"/>
            <a:ext cx="12192000" cy="228600"/>
          </a:xfrm>
          <a:prstGeom prst="rect">
            <a:avLst/>
          </a:prstGeom>
          <a:solidFill>
            <a:srgbClr val="2A6D3A"/>
          </a:solidFill>
          <a:ln w="9525">
            <a:solidFill>
              <a:schemeClr val="tx1"/>
            </a:solidFill>
            <a:miter lim="800000"/>
            <a:headEnd/>
            <a:tailEnd/>
          </a:ln>
          <a:effectLst/>
        </p:spPr>
        <p:txBody>
          <a:bodyPr wrap="none" anchor="ctr"/>
          <a:lstStyle/>
          <a:p>
            <a:pPr>
              <a:defRPr/>
            </a:pPr>
            <a:endParaRPr lang="en-US" sz="1800" dirty="0"/>
          </a:p>
        </p:txBody>
      </p:sp>
      <p:grpSp>
        <p:nvGrpSpPr>
          <p:cNvPr id="9" name="Group 47"/>
          <p:cNvGrpSpPr>
            <a:grpSpLocks/>
          </p:cNvGrpSpPr>
          <p:nvPr userDrawn="1"/>
        </p:nvGrpSpPr>
        <p:grpSpPr bwMode="auto">
          <a:xfrm>
            <a:off x="0" y="1295400"/>
            <a:ext cx="12192000" cy="76200"/>
            <a:chOff x="0" y="816"/>
            <a:chExt cx="5760" cy="48"/>
          </a:xfrm>
        </p:grpSpPr>
        <p:sp>
          <p:nvSpPr>
            <p:cNvPr id="10" name="Line 9"/>
            <p:cNvSpPr>
              <a:spLocks noChangeShapeType="1"/>
            </p:cNvSpPr>
            <p:nvPr userDrawn="1"/>
          </p:nvSpPr>
          <p:spPr bwMode="auto">
            <a:xfrm>
              <a:off x="0" y="816"/>
              <a:ext cx="5760" cy="0"/>
            </a:xfrm>
            <a:prstGeom prst="line">
              <a:avLst/>
            </a:prstGeom>
            <a:noFill/>
            <a:ln w="38100">
              <a:solidFill>
                <a:srgbClr val="2A6D3A"/>
              </a:solidFill>
              <a:round/>
              <a:headEnd/>
              <a:tailEnd/>
            </a:ln>
            <a:effectLst/>
          </p:spPr>
          <p:txBody>
            <a:bodyPr/>
            <a:lstStyle/>
            <a:p>
              <a:pPr>
                <a:defRPr/>
              </a:pPr>
              <a:endParaRPr lang="en-US" sz="1800" dirty="0"/>
            </a:p>
          </p:txBody>
        </p:sp>
        <p:sp>
          <p:nvSpPr>
            <p:cNvPr id="11" name="Line 45"/>
            <p:cNvSpPr>
              <a:spLocks noChangeShapeType="1"/>
            </p:cNvSpPr>
            <p:nvPr userDrawn="1"/>
          </p:nvSpPr>
          <p:spPr bwMode="auto">
            <a:xfrm>
              <a:off x="0" y="840"/>
              <a:ext cx="5760" cy="0"/>
            </a:xfrm>
            <a:prstGeom prst="line">
              <a:avLst/>
            </a:prstGeom>
            <a:noFill/>
            <a:ln w="38100">
              <a:solidFill>
                <a:srgbClr val="DCCFA5"/>
              </a:solidFill>
              <a:round/>
              <a:headEnd/>
              <a:tailEnd/>
            </a:ln>
            <a:effectLst/>
          </p:spPr>
          <p:txBody>
            <a:bodyPr/>
            <a:lstStyle/>
            <a:p>
              <a:pPr>
                <a:defRPr/>
              </a:pPr>
              <a:endParaRPr lang="en-US" sz="1800" dirty="0"/>
            </a:p>
          </p:txBody>
        </p:sp>
        <p:sp>
          <p:nvSpPr>
            <p:cNvPr id="12" name="Line 46"/>
            <p:cNvSpPr>
              <a:spLocks noChangeShapeType="1"/>
            </p:cNvSpPr>
            <p:nvPr userDrawn="1"/>
          </p:nvSpPr>
          <p:spPr bwMode="auto">
            <a:xfrm>
              <a:off x="0" y="864"/>
              <a:ext cx="5760" cy="0"/>
            </a:xfrm>
            <a:prstGeom prst="line">
              <a:avLst/>
            </a:prstGeom>
            <a:noFill/>
            <a:ln w="38100">
              <a:solidFill>
                <a:srgbClr val="495BA3"/>
              </a:solidFill>
              <a:round/>
              <a:headEnd/>
              <a:tailEnd/>
            </a:ln>
            <a:effectLst/>
          </p:spPr>
          <p:txBody>
            <a:bodyPr/>
            <a:lstStyle/>
            <a:p>
              <a:pPr>
                <a:defRPr/>
              </a:pPr>
              <a:endParaRPr lang="en-US" sz="1800" dirty="0"/>
            </a:p>
          </p:txBody>
        </p:sp>
      </p:grpSp>
      <p:pic>
        <p:nvPicPr>
          <p:cNvPr id="13" name="Picture 2" descr="ANSRP logo"/>
          <p:cNvPicPr>
            <a:picLocks noChangeAspect="1" noChangeArrowheads="1"/>
          </p:cNvPicPr>
          <p:nvPr userDrawn="1"/>
        </p:nvPicPr>
        <p:blipFill>
          <a:blip r:embed="rId14" cstate="print"/>
          <a:srcRect/>
          <a:stretch>
            <a:fillRect/>
          </a:stretch>
        </p:blipFill>
        <p:spPr bwMode="auto">
          <a:xfrm>
            <a:off x="0" y="1"/>
            <a:ext cx="1707051" cy="1282535"/>
          </a:xfrm>
          <a:prstGeom prst="rect">
            <a:avLst/>
          </a:prstGeom>
          <a:noFill/>
          <a:ln w="9525">
            <a:noFill/>
            <a:miter lim="800000"/>
            <a:headEnd/>
            <a:tailEnd/>
          </a:ln>
        </p:spPr>
      </p:pic>
    </p:spTree>
    <p:extLst>
      <p:ext uri="{BB962C8B-B14F-4D97-AF65-F5344CB8AC3E}">
        <p14:creationId xmlns:p14="http://schemas.microsoft.com/office/powerpoint/2010/main" val="199391293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rdc-library.erdc.dren.mil/jspui/bitstream/11681/35053/3/ERDC-EL%20TR-19-20.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hyperlink" Target="mailto:Erich.B.Emery@usace.army.mil" TargetMode="External"/><Relationship Id="rId2" Type="http://schemas.openxmlformats.org/officeDocument/2006/relationships/hyperlink" Target="mailto:Christina.L.Saltus@erdc.dren.mil" TargetMode="External"/><Relationship Id="rId1" Type="http://schemas.openxmlformats.org/officeDocument/2006/relationships/slideLayout" Target="../slideLayouts/slideLayout2.xml"/><Relationship Id="rId4" Type="http://schemas.openxmlformats.org/officeDocument/2006/relationships/hyperlink" Target="mailto:Molly.K.Reif@usace.army.mil"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hyperlink" Target="https://scihub.copernicus.eu/" TargetMode="External"/><Relationship Id="rId2" Type="http://schemas.openxmlformats.org/officeDocument/2006/relationships/hyperlink" Target="https://earthexplorer.usgs.gov/" TargetMode="External"/><Relationship Id="rId1" Type="http://schemas.openxmlformats.org/officeDocument/2006/relationships/slideLayout" Target="../slideLayouts/slideLayout2.xml"/><Relationship Id="rId6" Type="http://schemas.openxmlformats.org/officeDocument/2006/relationships/hyperlink" Target="https://github.com/RAJohansen/Waterquality_Webinar" TargetMode="External"/><Relationship Id="rId5" Type="http://schemas.openxmlformats.org/officeDocument/2006/relationships/hyperlink" Target="https://rajohansen.github.io/waterquality/articles/waterquality_vignette.html" TargetMode="External"/><Relationship Id="rId4" Type="http://schemas.openxmlformats.org/officeDocument/2006/relationships/hyperlink" Target="https://www.waterqualitydata.us/porta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anghetti/sen2r"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waterqualitydata.us/portal/"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hyperlink" Target="https://earth.esa.int/web/guest/missions/esa-operational-eo-missions/envisat/instruments/meris" TargetMode="External"/><Relationship Id="rId3" Type="http://schemas.openxmlformats.org/officeDocument/2006/relationships/hyperlink" Target="https://earthexplorer.usgs.gov/" TargetMode="External"/><Relationship Id="rId7" Type="http://schemas.openxmlformats.org/officeDocument/2006/relationships/hyperlink" Target="https://modis.gsfc.nasa.gov/" TargetMode="External"/><Relationship Id="rId2" Type="http://schemas.openxmlformats.org/officeDocument/2006/relationships/hyperlink" Target="https://scihub.copernicus.eu/" TargetMode="External"/><Relationship Id="rId1" Type="http://schemas.openxmlformats.org/officeDocument/2006/relationships/slideLayout" Target="../slideLayouts/slideLayout2.xml"/><Relationship Id="rId6" Type="http://schemas.openxmlformats.org/officeDocument/2006/relationships/hyperlink" Target="https://landsat.usgs.gov/landsat-8" TargetMode="External"/><Relationship Id="rId5" Type="http://schemas.openxmlformats.org/officeDocument/2006/relationships/hyperlink" Target="https://sentinel.esa.int/web/sentinel/missions/sentinel-2" TargetMode="External"/><Relationship Id="rId4" Type="http://schemas.openxmlformats.org/officeDocument/2006/relationships/hyperlink" Target="https://www.digitalglobe.com/resources/satellite-information" TargetMode="External"/><Relationship Id="rId9" Type="http://schemas.openxmlformats.org/officeDocument/2006/relationships/hyperlink" Target="https://sentinel.esa.int/web/sentinel/missions/sentinel-3"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4362" y="1866899"/>
            <a:ext cx="10963276" cy="1800226"/>
          </a:xfrm>
        </p:spPr>
        <p:txBody>
          <a:bodyPr>
            <a:normAutofit/>
          </a:bodyPr>
          <a:lstStyle/>
          <a:p>
            <a:r>
              <a:rPr lang="en-US" sz="2800" dirty="0" smtClean="0">
                <a:latin typeface="Arial" panose="020B0604020202020204" pitchFamily="34" charset="0"/>
                <a:cs typeface="Arial" panose="020B0604020202020204" pitchFamily="34" charset="0"/>
              </a:rPr>
              <a:t/>
            </a:r>
            <a:br>
              <a:rPr lang="en-US" sz="2800" dirty="0" smtClean="0">
                <a:latin typeface="Arial" panose="020B0604020202020204" pitchFamily="34" charset="0"/>
                <a:cs typeface="Arial" panose="020B0604020202020204" pitchFamily="34" charset="0"/>
              </a:rPr>
            </a:br>
            <a:r>
              <a:rPr lang="en-US" sz="2800" dirty="0" smtClean="0">
                <a:latin typeface="Arial" panose="020B0604020202020204" pitchFamily="34" charset="0"/>
                <a:cs typeface="Arial" panose="020B0604020202020204" pitchFamily="34" charset="0"/>
              </a:rPr>
              <a:t>An Open-Source Approach to the Detection </a:t>
            </a:r>
            <a:r>
              <a:rPr lang="en-US" sz="2800" dirty="0">
                <a:latin typeface="Arial" panose="020B0604020202020204" pitchFamily="34" charset="0"/>
                <a:cs typeface="Arial" panose="020B0604020202020204" pitchFamily="34" charset="0"/>
              </a:rPr>
              <a:t>and </a:t>
            </a:r>
            <a:r>
              <a:rPr lang="en-US" sz="2800" dirty="0" smtClean="0">
                <a:latin typeface="Arial" panose="020B0604020202020204" pitchFamily="34" charset="0"/>
                <a:cs typeface="Arial" panose="020B0604020202020204" pitchFamily="34" charset="0"/>
              </a:rPr>
              <a:t>Quantification </a:t>
            </a:r>
            <a:r>
              <a:rPr lang="en-US" sz="2800" dirty="0">
                <a:latin typeface="Arial" panose="020B0604020202020204" pitchFamily="34" charset="0"/>
                <a:cs typeface="Arial" panose="020B0604020202020204" pitchFamily="34" charset="0"/>
              </a:rPr>
              <a:t>of Cyanobacterial Harmful Algal Blooms and Water </a:t>
            </a:r>
            <a:r>
              <a:rPr lang="en-US" sz="2800" dirty="0" smtClean="0">
                <a:latin typeface="Arial" panose="020B0604020202020204" pitchFamily="34" charset="0"/>
                <a:cs typeface="Arial" panose="020B0604020202020204" pitchFamily="34" charset="0"/>
              </a:rPr>
              <a:t>Quality using Remote Sensing</a:t>
            </a:r>
            <a:endParaRPr lang="en-US" sz="28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4000" y="4678363"/>
            <a:ext cx="9144000" cy="1655762"/>
          </a:xfrm>
        </p:spPr>
        <p:txBody>
          <a:bodyPr>
            <a:normAutofit fontScale="77500" lnSpcReduction="20000"/>
          </a:bodyPr>
          <a:lstStyle/>
          <a:p>
            <a:r>
              <a:rPr lang="en-US" sz="2400" dirty="0" smtClean="0">
                <a:latin typeface="Arial" panose="020B0604020202020204" pitchFamily="34" charset="0"/>
                <a:cs typeface="Arial" panose="020B0604020202020204" pitchFamily="34" charset="0"/>
              </a:rPr>
              <a:t>Richard Johansen</a:t>
            </a:r>
          </a:p>
          <a:p>
            <a:r>
              <a:rPr lang="en-US" dirty="0" smtClean="0">
                <a:latin typeface="Arial" panose="020B0604020202020204" pitchFamily="34" charset="0"/>
                <a:cs typeface="Arial" panose="020B0604020202020204" pitchFamily="34" charset="0"/>
              </a:rPr>
              <a:t>Molly Reif</a:t>
            </a:r>
          </a:p>
          <a:p>
            <a:r>
              <a:rPr lang="en-US" sz="2400" dirty="0" smtClean="0">
                <a:latin typeface="Arial" panose="020B0604020202020204" pitchFamily="34" charset="0"/>
                <a:cs typeface="Arial" panose="020B0604020202020204" pitchFamily="34" charset="0"/>
              </a:rPr>
              <a:t>Christina Saltus</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March 25</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2021</a:t>
            </a:r>
            <a:endParaRPr lang="en-US" sz="2400" dirty="0">
              <a:latin typeface="Arial" panose="020B0604020202020204" pitchFamily="34" charset="0"/>
              <a:cs typeface="Arial" panose="020B0604020202020204" pitchFamily="34" charset="0"/>
            </a:endParaRPr>
          </a:p>
        </p:txBody>
      </p:sp>
      <p:sp>
        <p:nvSpPr>
          <p:cNvPr id="10"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i="1" dirty="0">
                <a:latin typeface="Arial" pitchFamily="34" charset="0"/>
                <a:cs typeface="Arial" pitchFamily="34" charset="0"/>
              </a:rPr>
              <a:t>waterquality</a:t>
            </a:r>
            <a:endParaRPr lang="en-US" sz="4400" b="1" dirty="0">
              <a:latin typeface="Arial" pitchFamily="34" charset="0"/>
              <a:cs typeface="Arial" pitchFamily="34" charset="0"/>
            </a:endParaRPr>
          </a:p>
        </p:txBody>
      </p:sp>
    </p:spTree>
    <p:extLst>
      <p:ext uri="{BB962C8B-B14F-4D97-AF65-F5344CB8AC3E}">
        <p14:creationId xmlns:p14="http://schemas.microsoft.com/office/powerpoint/2010/main" val="3859539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1BA35A-F307-4B18-89D5-0611A025C743}"/>
              </a:ext>
            </a:extLst>
          </p:cNvPr>
          <p:cNvSpPr>
            <a:spLocks noGrp="1"/>
          </p:cNvSpPr>
          <p:nvPr>
            <p:ph idx="1"/>
          </p:nvPr>
        </p:nvSpPr>
        <p:spPr/>
        <p:txBody>
          <a:bodyPr>
            <a:normAutofit fontScale="70000" lnSpcReduction="20000"/>
          </a:bodyPr>
          <a:lstStyle/>
          <a:p>
            <a:r>
              <a:rPr lang="en-US" dirty="0" smtClean="0">
                <a:latin typeface="Arial" panose="020B0604020202020204" pitchFamily="34" charset="0"/>
                <a:cs typeface="Arial" panose="020B0604020202020204" pitchFamily="34" charset="0"/>
              </a:rPr>
              <a:t>Reproducible workflows reduce redundancy, are less prone to user-errors, and more efficient.</a:t>
            </a:r>
          </a:p>
          <a:p>
            <a:r>
              <a:rPr lang="en-US" dirty="0" smtClean="0">
                <a:latin typeface="Arial" panose="020B0604020202020204" pitchFamily="34" charset="0"/>
                <a:cs typeface="Arial" panose="020B0604020202020204" pitchFamily="34" charset="0"/>
              </a:rPr>
              <a:t>We will quickly go through an entire water quality project by using a real-world example</a:t>
            </a:r>
          </a:p>
          <a:p>
            <a:endParaRPr lang="en-US" dirty="0" smtClean="0">
              <a:latin typeface="Arial" panose="020B0604020202020204" pitchFamily="34" charset="0"/>
              <a:cs typeface="Arial" panose="020B0604020202020204" pitchFamily="34" charset="0"/>
            </a:endParaRPr>
          </a:p>
          <a:p>
            <a:pPr lvl="1"/>
            <a:r>
              <a:rPr lang="en-US" b="1" dirty="0" smtClean="0">
                <a:latin typeface="Arial" panose="020B0604020202020204" pitchFamily="34" charset="0"/>
                <a:cs typeface="Arial" panose="020B0604020202020204" pitchFamily="34" charset="0"/>
              </a:rPr>
              <a:t>Pre-processing </a:t>
            </a:r>
          </a:p>
          <a:p>
            <a:pPr lvl="2"/>
            <a:r>
              <a:rPr lang="en-US" dirty="0" smtClean="0">
                <a:latin typeface="Arial" panose="020B0604020202020204" pitchFamily="34" charset="0"/>
                <a:cs typeface="Arial" panose="020B0604020202020204" pitchFamily="34" charset="0"/>
              </a:rPr>
              <a:t>Imagery acquisition </a:t>
            </a:r>
          </a:p>
          <a:p>
            <a:pPr lvl="2"/>
            <a:r>
              <a:rPr lang="en-US" dirty="0" smtClean="0">
                <a:latin typeface="Arial" panose="020B0604020202020204" pitchFamily="34" charset="0"/>
                <a:cs typeface="Arial" panose="020B0604020202020204" pitchFamily="34" charset="0"/>
              </a:rPr>
              <a:t>Atmospheric correction</a:t>
            </a:r>
          </a:p>
          <a:p>
            <a:pPr lvl="2"/>
            <a:r>
              <a:rPr lang="en-US" dirty="0" smtClean="0">
                <a:latin typeface="Arial" panose="020B0604020202020204" pitchFamily="34" charset="0"/>
                <a:cs typeface="Arial" panose="020B0604020202020204" pitchFamily="34" charset="0"/>
              </a:rPr>
              <a:t>Additional Image processing (i.e. imagery and band sub-setting)</a:t>
            </a:r>
          </a:p>
          <a:p>
            <a:pPr lvl="2"/>
            <a:endParaRPr lang="en-US" dirty="0" smtClean="0">
              <a:latin typeface="Arial" panose="020B0604020202020204" pitchFamily="34" charset="0"/>
              <a:cs typeface="Arial" panose="020B0604020202020204" pitchFamily="34" charset="0"/>
            </a:endParaRPr>
          </a:p>
          <a:p>
            <a:pPr lvl="1"/>
            <a:r>
              <a:rPr lang="en-US" b="1" dirty="0" smtClean="0">
                <a:latin typeface="Arial" panose="020B0604020202020204" pitchFamily="34" charset="0"/>
                <a:cs typeface="Arial" panose="020B0604020202020204" pitchFamily="34" charset="0"/>
              </a:rPr>
              <a:t>Applying </a:t>
            </a:r>
            <a:r>
              <a:rPr lang="en-US" b="1" i="1" dirty="0" smtClean="0">
                <a:latin typeface="Arial" panose="020B0604020202020204" pitchFamily="34" charset="0"/>
                <a:cs typeface="Arial" panose="020B0604020202020204" pitchFamily="34" charset="0"/>
              </a:rPr>
              <a:t>waterquality</a:t>
            </a:r>
          </a:p>
          <a:p>
            <a:pPr lvl="2"/>
            <a:r>
              <a:rPr lang="en-US" dirty="0" smtClean="0">
                <a:latin typeface="Arial" panose="020B0604020202020204" pitchFamily="34" charset="0"/>
                <a:cs typeface="Arial" panose="020B0604020202020204" pitchFamily="34" charset="0"/>
              </a:rPr>
              <a:t>Image analysis</a:t>
            </a:r>
          </a:p>
          <a:p>
            <a:pPr lvl="2"/>
            <a:r>
              <a:rPr lang="en-US" dirty="0" smtClean="0">
                <a:latin typeface="Arial" panose="020B0604020202020204" pitchFamily="34" charset="0"/>
                <a:cs typeface="Arial" panose="020B0604020202020204" pitchFamily="34" charset="0"/>
              </a:rPr>
              <a:t>Algorithm evaluation &amp; model validation</a:t>
            </a:r>
          </a:p>
          <a:p>
            <a:pPr lvl="2"/>
            <a:r>
              <a:rPr lang="en-US" dirty="0" smtClean="0">
                <a:latin typeface="Arial" panose="020B0604020202020204" pitchFamily="34" charset="0"/>
                <a:cs typeface="Arial" panose="020B0604020202020204" pitchFamily="34" charset="0"/>
              </a:rPr>
              <a:t>Water quality mapping</a:t>
            </a:r>
          </a:p>
          <a:p>
            <a:pPr marL="0" indent="0">
              <a:buNone/>
            </a:pPr>
            <a:endParaRPr lang="en-US" dirty="0" smtClean="0">
              <a:hlinkClick r:id="rId2"/>
            </a:endParaRPr>
          </a:p>
          <a:p>
            <a:pPr marL="0" indent="0">
              <a:buNone/>
            </a:pPr>
            <a:r>
              <a:rPr lang="en-US" dirty="0" smtClean="0">
                <a:hlinkClick r:id="rId2"/>
              </a:rPr>
              <a:t>“</a:t>
            </a:r>
            <a:r>
              <a:rPr lang="en-US" dirty="0">
                <a:hlinkClick r:id="rId2"/>
              </a:rPr>
              <a:t>Waterquality: An Open-Source R Package for the Detection and Quantification of Cyanobacterial Harmful Algal Blooms and Water </a:t>
            </a:r>
            <a:r>
              <a:rPr lang="en-US" dirty="0" smtClean="0">
                <a:hlinkClick r:id="rId2"/>
              </a:rPr>
              <a:t>Quality”</a:t>
            </a:r>
            <a:r>
              <a:rPr lang="en-US" dirty="0" smtClean="0"/>
              <a:t> </a:t>
            </a:r>
            <a:endParaRPr lang="en-US" sz="2000" dirty="0"/>
          </a:p>
        </p:txBody>
      </p:sp>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Getting </a:t>
            </a:r>
            <a:r>
              <a:rPr lang="en-US" sz="4400" b="1" dirty="0">
                <a:latin typeface="Arial" pitchFamily="34" charset="0"/>
                <a:cs typeface="Arial" pitchFamily="34" charset="0"/>
              </a:rPr>
              <a:t>Starting </a:t>
            </a:r>
            <a:r>
              <a:rPr lang="en-US" sz="4400" b="1" dirty="0" smtClean="0">
                <a:latin typeface="Arial" pitchFamily="34" charset="0"/>
                <a:cs typeface="Arial" pitchFamily="34" charset="0"/>
              </a:rPr>
              <a:t>with </a:t>
            </a:r>
            <a:r>
              <a:rPr lang="en-US" sz="4400" b="1" i="1" dirty="0" smtClean="0">
                <a:latin typeface="Arial" pitchFamily="34" charset="0"/>
                <a:cs typeface="Arial" pitchFamily="34" charset="0"/>
              </a:rPr>
              <a:t>waterquality</a:t>
            </a:r>
            <a:endParaRPr lang="en-US" sz="4400" b="1" dirty="0">
              <a:latin typeface="Arial" pitchFamily="34" charset="0"/>
              <a:cs typeface="Arial" pitchFamily="34" charset="0"/>
            </a:endParaRPr>
          </a:p>
        </p:txBody>
      </p:sp>
    </p:spTree>
    <p:extLst>
      <p:ext uri="{BB962C8B-B14F-4D97-AF65-F5344CB8AC3E}">
        <p14:creationId xmlns:p14="http://schemas.microsoft.com/office/powerpoint/2010/main" val="1905744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p:cNvGrpSpPr/>
          <p:nvPr/>
        </p:nvGrpSpPr>
        <p:grpSpPr>
          <a:xfrm>
            <a:off x="94890" y="836762"/>
            <a:ext cx="3623094" cy="5909096"/>
            <a:chOff x="60385" y="605354"/>
            <a:chExt cx="3623094" cy="6140503"/>
          </a:xfrm>
        </p:grpSpPr>
        <p:pic>
          <p:nvPicPr>
            <p:cNvPr id="1026" name="Picture 2" descr="DataFlow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t="751" r="47322" b="45377"/>
            <a:stretch/>
          </p:blipFill>
          <p:spPr bwMode="auto">
            <a:xfrm>
              <a:off x="60385" y="605354"/>
              <a:ext cx="3359538" cy="5888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096883" y="5287992"/>
              <a:ext cx="586596" cy="145786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715992" y="194365"/>
            <a:ext cx="2708694" cy="400110"/>
          </a:xfrm>
          <a:prstGeom prst="rect">
            <a:avLst/>
          </a:prstGeom>
          <a:noFill/>
        </p:spPr>
        <p:txBody>
          <a:bodyPr wrap="square" rtlCol="0">
            <a:spAutoFit/>
          </a:bodyPr>
          <a:lstStyle/>
          <a:p>
            <a:pPr algn="ctr"/>
            <a:r>
              <a:rPr lang="en-US" sz="2000" b="1" dirty="0" smtClean="0"/>
              <a:t>Image Processing</a:t>
            </a:r>
            <a:endParaRPr lang="en-US" sz="2000" b="1" dirty="0"/>
          </a:p>
        </p:txBody>
      </p:sp>
      <p:sp>
        <p:nvSpPr>
          <p:cNvPr id="9" name="TextBox 8"/>
          <p:cNvSpPr txBox="1"/>
          <p:nvPr/>
        </p:nvSpPr>
        <p:spPr>
          <a:xfrm>
            <a:off x="8803748" y="200596"/>
            <a:ext cx="2708694" cy="400110"/>
          </a:xfrm>
          <a:prstGeom prst="rect">
            <a:avLst/>
          </a:prstGeom>
          <a:noFill/>
        </p:spPr>
        <p:txBody>
          <a:bodyPr wrap="square" rtlCol="0">
            <a:spAutoFit/>
          </a:bodyPr>
          <a:lstStyle/>
          <a:p>
            <a:pPr algn="ctr"/>
            <a:r>
              <a:rPr lang="en-US" sz="2000" b="1" dirty="0" smtClean="0"/>
              <a:t>Analysis &amp; Mapping</a:t>
            </a:r>
            <a:endParaRPr lang="en-US" sz="2000" b="1" dirty="0"/>
          </a:p>
        </p:txBody>
      </p:sp>
      <p:pic>
        <p:nvPicPr>
          <p:cNvPr id="12" name="Picture 11"/>
          <p:cNvPicPr>
            <a:picLocks noChangeAspect="1"/>
          </p:cNvPicPr>
          <p:nvPr/>
        </p:nvPicPr>
        <p:blipFill>
          <a:blip r:embed="rId3"/>
          <a:stretch>
            <a:fillRect/>
          </a:stretch>
        </p:blipFill>
        <p:spPr>
          <a:xfrm>
            <a:off x="3529773" y="836762"/>
            <a:ext cx="4457700" cy="3409950"/>
          </a:xfrm>
          <a:prstGeom prst="rect">
            <a:avLst/>
          </a:prstGeom>
        </p:spPr>
      </p:pic>
      <p:pic>
        <p:nvPicPr>
          <p:cNvPr id="13" name="Picture 12"/>
          <p:cNvPicPr>
            <a:picLocks noChangeAspect="1"/>
          </p:cNvPicPr>
          <p:nvPr/>
        </p:nvPicPr>
        <p:blipFill>
          <a:blip r:embed="rId4"/>
          <a:stretch>
            <a:fillRect/>
          </a:stretch>
        </p:blipFill>
        <p:spPr>
          <a:xfrm>
            <a:off x="8332525" y="836762"/>
            <a:ext cx="3400425" cy="3390900"/>
          </a:xfrm>
          <a:prstGeom prst="rect">
            <a:avLst/>
          </a:prstGeom>
        </p:spPr>
      </p:pic>
      <p:sp>
        <p:nvSpPr>
          <p:cNvPr id="16" name="TextBox 15"/>
          <p:cNvSpPr txBox="1"/>
          <p:nvPr/>
        </p:nvSpPr>
        <p:spPr>
          <a:xfrm>
            <a:off x="4565303" y="194365"/>
            <a:ext cx="2708694" cy="400110"/>
          </a:xfrm>
          <a:prstGeom prst="rect">
            <a:avLst/>
          </a:prstGeom>
          <a:noFill/>
        </p:spPr>
        <p:txBody>
          <a:bodyPr wrap="square" rtlCol="0">
            <a:spAutoFit/>
          </a:bodyPr>
          <a:lstStyle/>
          <a:p>
            <a:pPr algn="ctr"/>
            <a:r>
              <a:rPr lang="en-US" sz="2000" b="1" dirty="0" err="1" smtClean="0"/>
              <a:t>waterquality</a:t>
            </a:r>
            <a:r>
              <a:rPr lang="en-US" sz="2000" b="1" dirty="0" smtClean="0"/>
              <a:t> Model</a:t>
            </a:r>
            <a:endParaRPr lang="en-US" sz="2000" b="1" dirty="0"/>
          </a:p>
        </p:txBody>
      </p:sp>
      <p:cxnSp>
        <p:nvCxnSpPr>
          <p:cNvPr id="15" name="Straight Arrow Connector 14"/>
          <p:cNvCxnSpPr/>
          <p:nvPr/>
        </p:nvCxnSpPr>
        <p:spPr>
          <a:xfrm flipV="1">
            <a:off x="2562045" y="2881223"/>
            <a:ext cx="1449238" cy="3163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flipV="1">
            <a:off x="5758623" y="1345721"/>
            <a:ext cx="3238728" cy="2475781"/>
          </a:xfrm>
          <a:prstGeom prst="curvedConnector3">
            <a:avLst>
              <a:gd name="adj1" fmla="val 739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21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Questions?</a:t>
            </a:r>
            <a:endParaRPr lang="en-US" sz="4400" b="1" dirty="0">
              <a:latin typeface="Arial" pitchFamily="34" charset="0"/>
              <a:cs typeface="Arial" pitchFamily="34" charset="0"/>
            </a:endParaRPr>
          </a:p>
        </p:txBody>
      </p:sp>
      <p:pic>
        <p:nvPicPr>
          <p:cNvPr id="8" name="Picture 7" descr="Figure5_HR"/>
          <p:cNvPicPr/>
          <p:nvPr/>
        </p:nvPicPr>
        <p:blipFill rotWithShape="1">
          <a:blip r:embed="rId3" cstate="print">
            <a:extLst>
              <a:ext uri="{28A0092B-C50C-407E-A947-70E740481C1C}">
                <a14:useLocalDpi xmlns:a14="http://schemas.microsoft.com/office/drawing/2010/main" val="0"/>
              </a:ext>
            </a:extLst>
          </a:blip>
          <a:srcRect l="-34574" t="13448" r="-29444" b="13068"/>
          <a:stretch/>
        </p:blipFill>
        <p:spPr bwMode="auto">
          <a:xfrm>
            <a:off x="0" y="1575822"/>
            <a:ext cx="12172950" cy="5282178"/>
          </a:xfrm>
          <a:prstGeom prst="rect">
            <a:avLst/>
          </a:prstGeom>
          <a:solidFill>
            <a:schemeClr val="bg1"/>
          </a:solidFill>
          <a:ln>
            <a:noFill/>
          </a:ln>
        </p:spPr>
      </p:pic>
      <p:pic>
        <p:nvPicPr>
          <p:cNvPr id="9" name="Picture 8" descr="D:\MollyR\Projects\APCRP_HAB\FY19_Tools\LakeP_MSSound_HAB2019\Lake_P_07072019_Go04MCI\July072019_ZoomMCI.jpg"/>
          <p:cNvPicPr>
            <a:picLocks noChangeAspect="1" noChangeArrowheads="1"/>
          </p:cNvPicPr>
          <p:nvPr/>
        </p:nvPicPr>
        <p:blipFill rotWithShape="1">
          <a:blip r:embed="rId4" cstate="print"/>
          <a:srcRect l="-8854" t="-8284" r="-4124" b="-10719"/>
          <a:stretch/>
        </p:blipFill>
        <p:spPr bwMode="auto">
          <a:xfrm>
            <a:off x="0" y="1545149"/>
            <a:ext cx="12192000" cy="5343524"/>
          </a:xfrm>
          <a:prstGeom prst="rect">
            <a:avLst/>
          </a:prstGeom>
          <a:solidFill>
            <a:schemeClr val="bg1"/>
          </a:solidFill>
        </p:spPr>
      </p:pic>
    </p:spTree>
    <p:extLst>
      <p:ext uri="{BB962C8B-B14F-4D97-AF65-F5344CB8AC3E}">
        <p14:creationId xmlns:p14="http://schemas.microsoft.com/office/powerpoint/2010/main" val="22843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itchFamily="34" charset="0"/>
                <a:cs typeface="Arial" pitchFamily="34" charset="0"/>
              </a:rPr>
              <a:t>Upcoming WQ Projects</a:t>
            </a:r>
            <a:endParaRPr lang="en-US" dirty="0"/>
          </a:p>
        </p:txBody>
      </p:sp>
      <p:sp>
        <p:nvSpPr>
          <p:cNvPr id="3" name="Content Placeholder 2"/>
          <p:cNvSpPr>
            <a:spLocks noGrp="1"/>
          </p:cNvSpPr>
          <p:nvPr>
            <p:ph idx="1"/>
          </p:nvPr>
        </p:nvSpPr>
        <p:spPr>
          <a:xfrm>
            <a:off x="838200" y="1825625"/>
            <a:ext cx="10295965" cy="4351338"/>
          </a:xfrm>
        </p:spPr>
        <p:txBody>
          <a:bodyPr numCol="2">
            <a:normAutofit/>
          </a:bodyPr>
          <a:lstStyle/>
          <a:p>
            <a:r>
              <a:rPr lang="en-US" sz="2400" b="1" i="1" dirty="0"/>
              <a:t>waterquality</a:t>
            </a:r>
            <a:r>
              <a:rPr lang="en-US" sz="2400" b="1" dirty="0"/>
              <a:t> for ARCGIS </a:t>
            </a:r>
            <a:r>
              <a:rPr lang="en-US" sz="2400" b="1" dirty="0" smtClean="0"/>
              <a:t>Pro</a:t>
            </a:r>
          </a:p>
          <a:p>
            <a:pPr lvl="1"/>
            <a:r>
              <a:rPr lang="en-US" sz="1800" dirty="0" smtClean="0"/>
              <a:t>Call for beta-testers Early-Mid </a:t>
            </a:r>
            <a:r>
              <a:rPr lang="en-US" sz="1800" dirty="0"/>
              <a:t>May</a:t>
            </a:r>
          </a:p>
          <a:p>
            <a:pPr lvl="1"/>
            <a:r>
              <a:rPr lang="en-US" sz="1800" dirty="0" smtClean="0"/>
              <a:t>Limited </a:t>
            </a:r>
            <a:r>
              <a:rPr lang="en-US" sz="1800" dirty="0"/>
              <a:t>funds </a:t>
            </a:r>
            <a:r>
              <a:rPr lang="en-US" sz="1800" dirty="0" smtClean="0"/>
              <a:t>will be available beta-testers</a:t>
            </a:r>
          </a:p>
          <a:p>
            <a:pPr lvl="2"/>
            <a:r>
              <a:rPr lang="en-US" sz="1600" b="1" dirty="0" smtClean="0"/>
              <a:t>Christina </a:t>
            </a:r>
            <a:r>
              <a:rPr lang="en-US" sz="1600" b="1" dirty="0"/>
              <a:t>Saltus</a:t>
            </a:r>
            <a:r>
              <a:rPr lang="en-US" sz="1600" dirty="0"/>
              <a:t>: </a:t>
            </a:r>
          </a:p>
          <a:p>
            <a:pPr lvl="3"/>
            <a:r>
              <a:rPr lang="en-US" sz="1600" dirty="0" smtClean="0"/>
              <a:t>Email: </a:t>
            </a:r>
            <a:r>
              <a:rPr lang="en-US" sz="1600" dirty="0" smtClean="0">
                <a:hlinkClick r:id="rId2"/>
              </a:rPr>
              <a:t>Christina.L.Saltus@erdc.dren.mil</a:t>
            </a:r>
            <a:r>
              <a:rPr lang="en-US" sz="1600" dirty="0" smtClean="0"/>
              <a:t> </a:t>
            </a:r>
          </a:p>
          <a:p>
            <a:pPr lvl="3"/>
            <a:r>
              <a:rPr lang="en-US" sz="1600" dirty="0" smtClean="0"/>
              <a:t>Phone</a:t>
            </a:r>
            <a:r>
              <a:rPr lang="en-US" sz="1600" dirty="0"/>
              <a:t>: 225-200-8539</a:t>
            </a:r>
          </a:p>
          <a:p>
            <a:pPr lvl="2"/>
            <a:r>
              <a:rPr lang="en-US" sz="1600" b="1" dirty="0"/>
              <a:t>Erich Emery</a:t>
            </a:r>
            <a:r>
              <a:rPr lang="en-US" sz="1600" dirty="0"/>
              <a:t>: </a:t>
            </a:r>
          </a:p>
          <a:p>
            <a:pPr lvl="3"/>
            <a:r>
              <a:rPr lang="en-US" sz="1600" dirty="0"/>
              <a:t>Email:</a:t>
            </a:r>
            <a:r>
              <a:rPr lang="en-US" sz="1600" u="sng" dirty="0">
                <a:hlinkClick r:id="rId3"/>
              </a:rPr>
              <a:t> Erich.B.Emery@usace.army.mil</a:t>
            </a:r>
            <a:endParaRPr lang="en-US" sz="1600" dirty="0"/>
          </a:p>
          <a:p>
            <a:pPr lvl="3"/>
            <a:r>
              <a:rPr lang="en-US" sz="1600" dirty="0"/>
              <a:t>Phone: 513-684-3041</a:t>
            </a:r>
          </a:p>
          <a:p>
            <a:pPr lvl="2"/>
            <a:r>
              <a:rPr lang="en-US" sz="1600" b="1" dirty="0"/>
              <a:t>Molly Reif</a:t>
            </a:r>
            <a:r>
              <a:rPr lang="en-US" sz="1600" dirty="0"/>
              <a:t>: </a:t>
            </a:r>
          </a:p>
          <a:p>
            <a:pPr lvl="3"/>
            <a:r>
              <a:rPr lang="en-US" sz="1600" dirty="0"/>
              <a:t>Email: </a:t>
            </a:r>
            <a:r>
              <a:rPr lang="en-US" sz="1600" dirty="0">
                <a:hlinkClick r:id="rId4"/>
              </a:rPr>
              <a:t>Molly.K.Reif@usace.army.mil</a:t>
            </a:r>
            <a:r>
              <a:rPr lang="en-US" sz="1600" dirty="0"/>
              <a:t> </a:t>
            </a:r>
          </a:p>
          <a:p>
            <a:pPr lvl="3"/>
            <a:r>
              <a:rPr lang="en-US" sz="1600" dirty="0"/>
              <a:t>Phone: </a:t>
            </a:r>
            <a:r>
              <a:rPr lang="en-US" sz="1600" dirty="0" smtClean="0"/>
              <a:t>228-252-1134</a:t>
            </a:r>
          </a:p>
          <a:p>
            <a:pPr marL="457200" lvl="1" indent="0">
              <a:buNone/>
            </a:pPr>
            <a:endParaRPr lang="en-US" b="1" dirty="0" smtClean="0"/>
          </a:p>
          <a:p>
            <a:pPr marL="457200" lvl="1" indent="0">
              <a:buNone/>
            </a:pPr>
            <a:r>
              <a:rPr lang="en-US" b="1" dirty="0" smtClean="0"/>
              <a:t>Generalizable Algorithms</a:t>
            </a:r>
          </a:p>
          <a:p>
            <a:pPr lvl="2"/>
            <a:r>
              <a:rPr lang="en-US" sz="1800" dirty="0" smtClean="0"/>
              <a:t>New WU focused developing/determining highly portable empirical algorithms across a multitude of variables.</a:t>
            </a:r>
          </a:p>
          <a:p>
            <a:pPr lvl="2"/>
            <a:endParaRPr lang="en-US" sz="1800" dirty="0" smtClean="0"/>
          </a:p>
          <a:p>
            <a:pPr lvl="2"/>
            <a:r>
              <a:rPr lang="en-US" sz="1800" dirty="0" smtClean="0"/>
              <a:t>We are </a:t>
            </a:r>
            <a:r>
              <a:rPr lang="en-US" sz="1800" dirty="0"/>
              <a:t>currently </a:t>
            </a:r>
            <a:r>
              <a:rPr lang="en-US" sz="1800" dirty="0" smtClean="0"/>
              <a:t>coordinating </a:t>
            </a:r>
            <a:r>
              <a:rPr lang="en-US" sz="1800" dirty="0"/>
              <a:t>with multiple ERDC </a:t>
            </a:r>
            <a:r>
              <a:rPr lang="en-US" sz="1800" dirty="0" smtClean="0"/>
              <a:t>WU to put out a call for water quality &amp; associated data</a:t>
            </a:r>
            <a:endParaRPr lang="en-US" sz="1800" dirty="0"/>
          </a:p>
        </p:txBody>
      </p:sp>
    </p:spTree>
    <p:extLst>
      <p:ext uri="{BB962C8B-B14F-4D97-AF65-F5344CB8AC3E}">
        <p14:creationId xmlns:p14="http://schemas.microsoft.com/office/powerpoint/2010/main" val="1389053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1219" y="2381223"/>
            <a:ext cx="2073678" cy="776846"/>
          </a:xfrm>
          <a:prstGeom prst="rect">
            <a:avLst/>
          </a:prstGeom>
          <a:ln w="12700">
            <a:solidFill>
              <a:schemeClr val="tx1"/>
            </a:solidFill>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3744" y="2233836"/>
            <a:ext cx="1338236" cy="1903863"/>
          </a:xfrm>
          <a:prstGeom prst="rect">
            <a:avLst/>
          </a:prstGeom>
          <a:ln w="12700">
            <a:solidFill>
              <a:schemeClr val="tx1"/>
            </a:solidFill>
          </a:ln>
        </p:spPr>
      </p:pic>
      <p:pic>
        <p:nvPicPr>
          <p:cNvPr id="1026" name="Picture 2" descr="Image result for arcgis pro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0958" y="2385681"/>
            <a:ext cx="686940" cy="786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6592" y="3373553"/>
            <a:ext cx="2541337" cy="1354217"/>
          </a:xfrm>
          <a:prstGeom prst="rect">
            <a:avLst/>
          </a:prstGeom>
          <a:noFill/>
        </p:spPr>
        <p:txBody>
          <a:bodyPr wrap="none" rtlCol="0">
            <a:spAutoFit/>
          </a:bodyPr>
          <a:lstStyle/>
          <a:p>
            <a:r>
              <a:rPr lang="en-US" b="1" u="sng" dirty="0" smtClean="0"/>
              <a:t>Tool Requirements:</a:t>
            </a:r>
          </a:p>
          <a:p>
            <a:pPr marL="285750" indent="-285750">
              <a:buFont typeface="Arial" panose="020B0604020202020204" pitchFamily="34" charset="0"/>
              <a:buChar char="•"/>
            </a:pPr>
            <a:r>
              <a:rPr lang="en-US" sz="1600" dirty="0" smtClean="0"/>
              <a:t>ArcGIS Pro 2.7</a:t>
            </a:r>
          </a:p>
          <a:p>
            <a:pPr marL="285750" indent="-285750">
              <a:buFont typeface="Arial" panose="020B0604020202020204" pitchFamily="34" charset="0"/>
              <a:buChar char="•"/>
            </a:pPr>
            <a:r>
              <a:rPr lang="en-US" sz="1600" dirty="0" smtClean="0"/>
              <a:t>Advanced License</a:t>
            </a:r>
          </a:p>
          <a:p>
            <a:pPr marL="285750" indent="-285750">
              <a:buFont typeface="Arial" panose="020B0604020202020204" pitchFamily="34" charset="0"/>
              <a:buChar char="•"/>
            </a:pPr>
            <a:r>
              <a:rPr lang="en-US" sz="1600" dirty="0" smtClean="0"/>
              <a:t>Spatial Analyst Extension</a:t>
            </a:r>
          </a:p>
          <a:p>
            <a:pPr marL="285750" indent="-285750">
              <a:buFont typeface="Arial" panose="020B0604020202020204" pitchFamily="34" charset="0"/>
              <a:buChar char="•"/>
            </a:pPr>
            <a:r>
              <a:rPr lang="en-US" sz="1600" dirty="0" smtClean="0"/>
              <a:t>Python 3.7</a:t>
            </a:r>
            <a:endParaRPr lang="en-US" sz="1600" dirty="0"/>
          </a:p>
        </p:txBody>
      </p:sp>
      <p:sp>
        <p:nvSpPr>
          <p:cNvPr id="7" name="Rectangle 6"/>
          <p:cNvSpPr/>
          <p:nvPr/>
        </p:nvSpPr>
        <p:spPr>
          <a:xfrm>
            <a:off x="2058257" y="163773"/>
            <a:ext cx="8075487" cy="646331"/>
          </a:xfrm>
          <a:prstGeom prst="rect">
            <a:avLst/>
          </a:prstGeom>
        </p:spPr>
        <p:txBody>
          <a:bodyPr wrap="square">
            <a:spAutoFit/>
          </a:bodyPr>
          <a:lstStyle/>
          <a:p>
            <a:pPr algn="ctr"/>
            <a:r>
              <a:rPr lang="en-US" sz="3600" b="1" i="1" dirty="0" err="1"/>
              <a:t>w</a:t>
            </a:r>
            <a:r>
              <a:rPr lang="en-US" sz="3600" b="1" i="1" dirty="0" err="1" smtClean="0"/>
              <a:t>aterquality</a:t>
            </a:r>
            <a:r>
              <a:rPr lang="en-US" sz="3600" b="1" dirty="0" smtClean="0"/>
              <a:t> for ARCGIS </a:t>
            </a:r>
            <a:r>
              <a:rPr lang="en-US" sz="3600" b="1" dirty="0"/>
              <a:t>Pro</a:t>
            </a:r>
          </a:p>
        </p:txBody>
      </p:sp>
      <p:sp>
        <p:nvSpPr>
          <p:cNvPr id="12" name="TextBox 11"/>
          <p:cNvSpPr txBox="1"/>
          <p:nvPr/>
        </p:nvSpPr>
        <p:spPr>
          <a:xfrm>
            <a:off x="3840339" y="2173008"/>
            <a:ext cx="3999798" cy="2092881"/>
          </a:xfrm>
          <a:prstGeom prst="rect">
            <a:avLst/>
          </a:prstGeom>
          <a:noFill/>
        </p:spPr>
        <p:txBody>
          <a:bodyPr wrap="square" rtlCol="0">
            <a:spAutoFit/>
          </a:bodyPr>
          <a:lstStyle/>
          <a:p>
            <a:r>
              <a:rPr lang="en-US" b="1" u="sng" dirty="0" smtClean="0"/>
              <a:t>Available Tools:</a:t>
            </a:r>
          </a:p>
          <a:p>
            <a:pPr marL="342900" indent="-342900">
              <a:buFont typeface="+mj-lt"/>
              <a:buAutoNum type="arabicPeriod"/>
            </a:pPr>
            <a:r>
              <a:rPr lang="en-US" sz="1400" dirty="0" smtClean="0"/>
              <a:t>Pre-processing Sentinel-2 L1C level imagery</a:t>
            </a:r>
          </a:p>
          <a:p>
            <a:pPr marL="342900" indent="-342900">
              <a:buFont typeface="+mj-lt"/>
              <a:buAutoNum type="arabicPeriod"/>
            </a:pPr>
            <a:r>
              <a:rPr lang="en-US" sz="1400" dirty="0" smtClean="0"/>
              <a:t>Automates creation of composite Sentinel2 L2A-level image</a:t>
            </a:r>
          </a:p>
          <a:p>
            <a:pPr marL="342900" indent="-342900">
              <a:buFont typeface="+mj-lt"/>
              <a:buAutoNum type="arabicPeriod"/>
            </a:pPr>
            <a:r>
              <a:rPr lang="en-US" sz="1400" dirty="0"/>
              <a:t>C</a:t>
            </a:r>
            <a:r>
              <a:rPr lang="en-US" sz="1400" dirty="0" smtClean="0"/>
              <a:t>onverts Sentinel-2 composite image into 6 well-known </a:t>
            </a:r>
            <a:r>
              <a:rPr lang="en-US" sz="1400" dirty="0"/>
              <a:t>water quality </a:t>
            </a:r>
            <a:r>
              <a:rPr lang="en-US" sz="1400" dirty="0" smtClean="0"/>
              <a:t>indices</a:t>
            </a:r>
          </a:p>
          <a:p>
            <a:pPr marL="342900" indent="-342900">
              <a:buFont typeface="+mj-lt"/>
              <a:buAutoNum type="arabicPeriod"/>
            </a:pPr>
            <a:r>
              <a:rPr lang="en-US" sz="1400" dirty="0" smtClean="0"/>
              <a:t>Converts index raster into </a:t>
            </a:r>
            <a:r>
              <a:rPr lang="en-US" sz="1400" dirty="0"/>
              <a:t>estimated concentration values using a regression model and </a:t>
            </a:r>
            <a:r>
              <a:rPr lang="en-US" sz="1400" dirty="0" smtClean="0"/>
              <a:t>in situ measurements</a:t>
            </a:r>
            <a:endParaRPr lang="en-US" sz="1400" dirty="0"/>
          </a:p>
        </p:txBody>
      </p:sp>
      <p:sp>
        <p:nvSpPr>
          <p:cNvPr id="13" name="TextBox 12"/>
          <p:cNvSpPr txBox="1"/>
          <p:nvPr/>
        </p:nvSpPr>
        <p:spPr>
          <a:xfrm>
            <a:off x="218864" y="4939974"/>
            <a:ext cx="3994698" cy="1631216"/>
          </a:xfrm>
          <a:prstGeom prst="rect">
            <a:avLst/>
          </a:prstGeom>
          <a:noFill/>
        </p:spPr>
        <p:txBody>
          <a:bodyPr wrap="square" rtlCol="0">
            <a:spAutoFit/>
          </a:bodyPr>
          <a:lstStyle/>
          <a:p>
            <a:r>
              <a:rPr lang="en-US" b="1" u="sng" dirty="0" smtClean="0"/>
              <a:t>Data inputs:</a:t>
            </a:r>
          </a:p>
          <a:p>
            <a:pPr marL="285750" indent="-285750">
              <a:buFont typeface="Arial" panose="020B0604020202020204" pitchFamily="34" charset="0"/>
              <a:buChar char="•"/>
            </a:pPr>
            <a:r>
              <a:rPr lang="en-US" sz="1600" dirty="0" smtClean="0"/>
              <a:t>Sentinel-2 satellite imagery</a:t>
            </a:r>
          </a:p>
          <a:p>
            <a:pPr marL="285750" indent="-285750">
              <a:buFont typeface="Arial" panose="020B0604020202020204" pitchFamily="34" charset="0"/>
              <a:buChar char="•"/>
            </a:pPr>
            <a:r>
              <a:rPr lang="en-US" sz="1600" dirty="0" smtClean="0"/>
              <a:t>Area of interest polygon</a:t>
            </a:r>
          </a:p>
          <a:p>
            <a:pPr marL="285750" indent="-285750">
              <a:buFont typeface="Arial" panose="020B0604020202020204" pitchFamily="34" charset="0"/>
              <a:buChar char="•"/>
            </a:pPr>
            <a:r>
              <a:rPr lang="en-US" sz="1600" dirty="0" smtClean="0"/>
              <a:t>Choice of 6 water quality algorithms</a:t>
            </a:r>
          </a:p>
          <a:p>
            <a:pPr marL="285750" indent="-285750">
              <a:buFont typeface="Arial" panose="020B0604020202020204" pitchFamily="34" charset="0"/>
              <a:buChar char="•"/>
            </a:pPr>
            <a:r>
              <a:rPr lang="en-US" sz="1600" dirty="0" smtClean="0"/>
              <a:t>In situ data – csv format</a:t>
            </a:r>
          </a:p>
          <a:p>
            <a:endParaRPr lang="en-US" dirty="0"/>
          </a:p>
        </p:txBody>
      </p:sp>
      <p:sp>
        <p:nvSpPr>
          <p:cNvPr id="14" name="TextBox 13"/>
          <p:cNvSpPr txBox="1"/>
          <p:nvPr/>
        </p:nvSpPr>
        <p:spPr>
          <a:xfrm>
            <a:off x="8140698" y="3871263"/>
            <a:ext cx="4051302" cy="861774"/>
          </a:xfrm>
          <a:prstGeom prst="rect">
            <a:avLst/>
          </a:prstGeom>
          <a:noFill/>
        </p:spPr>
        <p:txBody>
          <a:bodyPr wrap="none" rtlCol="0">
            <a:spAutoFit/>
          </a:bodyPr>
          <a:lstStyle/>
          <a:p>
            <a:r>
              <a:rPr lang="en-US" b="1" u="sng" dirty="0" smtClean="0"/>
              <a:t>Output:</a:t>
            </a:r>
          </a:p>
          <a:p>
            <a:pPr marL="285750" indent="-285750">
              <a:buFont typeface="Arial" panose="020B0604020202020204" pitchFamily="34" charset="0"/>
              <a:buChar char="•"/>
            </a:pPr>
            <a:r>
              <a:rPr lang="en-US" sz="1600" dirty="0" smtClean="0"/>
              <a:t>Water quality index raster </a:t>
            </a:r>
          </a:p>
          <a:p>
            <a:pPr marL="285750" indent="-285750">
              <a:buFont typeface="Arial" panose="020B0604020202020204" pitchFamily="34" charset="0"/>
              <a:buChar char="•"/>
            </a:pPr>
            <a:r>
              <a:rPr lang="en-US" sz="1600" dirty="0" smtClean="0"/>
              <a:t>CSV file of estimated concentration values</a:t>
            </a:r>
          </a:p>
        </p:txBody>
      </p:sp>
      <p:pic>
        <p:nvPicPr>
          <p:cNvPr id="6" name="Picture 5"/>
          <p:cNvPicPr>
            <a:picLocks noChangeAspect="1"/>
          </p:cNvPicPr>
          <p:nvPr/>
        </p:nvPicPr>
        <p:blipFill>
          <a:blip r:embed="rId6"/>
          <a:stretch>
            <a:fillRect/>
          </a:stretch>
        </p:blipFill>
        <p:spPr>
          <a:xfrm>
            <a:off x="4041058" y="4253196"/>
            <a:ext cx="3342590" cy="2317994"/>
          </a:xfrm>
          <a:prstGeom prst="rect">
            <a:avLst/>
          </a:prstGeom>
          <a:ln w="12700">
            <a:solidFill>
              <a:schemeClr val="tx1"/>
            </a:solidFill>
          </a:ln>
        </p:spPr>
      </p:pic>
      <p:grpSp>
        <p:nvGrpSpPr>
          <p:cNvPr id="24" name="Group 23"/>
          <p:cNvGrpSpPr/>
          <p:nvPr/>
        </p:nvGrpSpPr>
        <p:grpSpPr>
          <a:xfrm>
            <a:off x="8129419" y="4720133"/>
            <a:ext cx="3878700" cy="2192461"/>
            <a:chOff x="8170363" y="3191875"/>
            <a:chExt cx="3878700" cy="2192461"/>
          </a:xfrm>
        </p:grpSpPr>
        <p:sp>
          <p:nvSpPr>
            <p:cNvPr id="15" name="Right Arrow 14"/>
            <p:cNvSpPr/>
            <p:nvPr/>
          </p:nvSpPr>
          <p:spPr>
            <a:xfrm>
              <a:off x="9847732" y="3808365"/>
              <a:ext cx="520131" cy="481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170363" y="3191875"/>
              <a:ext cx="1642505" cy="2192461"/>
              <a:chOff x="8170363" y="3191875"/>
              <a:chExt cx="1642505" cy="2192461"/>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0363" y="3191875"/>
                <a:ext cx="1642505" cy="1694540"/>
              </a:xfrm>
              <a:prstGeom prst="rect">
                <a:avLst/>
              </a:prstGeom>
              <a:ln w="12700">
                <a:solidFill>
                  <a:schemeClr val="tx1"/>
                </a:solidFill>
              </a:ln>
            </p:spPr>
          </p:pic>
          <p:sp>
            <p:nvSpPr>
              <p:cNvPr id="19" name="TextBox 18"/>
              <p:cNvSpPr txBox="1"/>
              <p:nvPr/>
            </p:nvSpPr>
            <p:spPr>
              <a:xfrm>
                <a:off x="8381323" y="4861116"/>
                <a:ext cx="1338636" cy="523220"/>
              </a:xfrm>
              <a:prstGeom prst="rect">
                <a:avLst/>
              </a:prstGeom>
              <a:noFill/>
            </p:spPr>
            <p:txBody>
              <a:bodyPr wrap="none" rtlCol="0">
                <a:spAutoFit/>
              </a:bodyPr>
              <a:lstStyle/>
              <a:p>
                <a:pPr algn="ctr"/>
                <a:r>
                  <a:rPr lang="en-US" sz="1400" dirty="0" smtClean="0"/>
                  <a:t>Sentinel-2 </a:t>
                </a:r>
              </a:p>
              <a:p>
                <a:pPr algn="ctr"/>
                <a:r>
                  <a:rPr lang="en-US" sz="1400" dirty="0" smtClean="0"/>
                  <a:t>Lake Borgne, LA</a:t>
                </a:r>
                <a:endParaRPr lang="en-US" sz="1400" dirty="0"/>
              </a:p>
            </p:txBody>
          </p:sp>
        </p:grpSp>
        <p:grpSp>
          <p:nvGrpSpPr>
            <p:cNvPr id="23" name="Group 22"/>
            <p:cNvGrpSpPr/>
            <p:nvPr/>
          </p:nvGrpSpPr>
          <p:grpSpPr>
            <a:xfrm>
              <a:off x="10412784" y="3199512"/>
              <a:ext cx="1636279" cy="2184824"/>
              <a:chOff x="10412784" y="3199512"/>
              <a:chExt cx="1636279" cy="2184824"/>
            </a:xfrm>
          </p:grpSpPr>
          <p:pic>
            <p:nvPicPr>
              <p:cNvPr id="5" name="Picture 4"/>
              <p:cNvPicPr>
                <a:picLocks noChangeAspect="1"/>
              </p:cNvPicPr>
              <p:nvPr/>
            </p:nvPicPr>
            <p:blipFill>
              <a:blip r:embed="rId8"/>
              <a:stretch>
                <a:fillRect/>
              </a:stretch>
            </p:blipFill>
            <p:spPr>
              <a:xfrm>
                <a:off x="10412784" y="3199512"/>
                <a:ext cx="1636279" cy="1696506"/>
              </a:xfrm>
              <a:prstGeom prst="rect">
                <a:avLst/>
              </a:prstGeom>
              <a:ln w="12700">
                <a:solidFill>
                  <a:schemeClr val="tx1"/>
                </a:solidFill>
              </a:ln>
            </p:spPr>
          </p:pic>
          <p:sp>
            <p:nvSpPr>
              <p:cNvPr id="21" name="TextBox 20"/>
              <p:cNvSpPr txBox="1"/>
              <p:nvPr/>
            </p:nvSpPr>
            <p:spPr>
              <a:xfrm>
                <a:off x="10502646" y="4861116"/>
                <a:ext cx="1456553" cy="523220"/>
              </a:xfrm>
              <a:prstGeom prst="rect">
                <a:avLst/>
              </a:prstGeom>
              <a:noFill/>
            </p:spPr>
            <p:txBody>
              <a:bodyPr wrap="none" rtlCol="0">
                <a:spAutoFit/>
              </a:bodyPr>
              <a:lstStyle/>
              <a:p>
                <a:pPr algn="ctr"/>
                <a:r>
                  <a:rPr lang="en-US" sz="1400" dirty="0" smtClean="0"/>
                  <a:t>Gi033BDA</a:t>
                </a:r>
                <a:br>
                  <a:rPr lang="en-US" sz="1400" dirty="0" smtClean="0"/>
                </a:br>
                <a:r>
                  <a:rPr lang="en-US" sz="1400" dirty="0" smtClean="0"/>
                  <a:t>Chlorophyll Index</a:t>
                </a:r>
                <a:endParaRPr lang="en-US" sz="1400" dirty="0"/>
              </a:p>
            </p:txBody>
          </p:sp>
        </p:grpSp>
      </p:grpSp>
      <p:sp>
        <p:nvSpPr>
          <p:cNvPr id="20" name="Rectangle 19"/>
          <p:cNvSpPr/>
          <p:nvPr/>
        </p:nvSpPr>
        <p:spPr>
          <a:xfrm>
            <a:off x="-219080" y="1473997"/>
            <a:ext cx="12411080" cy="584775"/>
          </a:xfrm>
          <a:prstGeom prst="rect">
            <a:avLst/>
          </a:prstGeom>
        </p:spPr>
        <p:txBody>
          <a:bodyPr wrap="square">
            <a:spAutoFit/>
          </a:bodyPr>
          <a:lstStyle/>
          <a:p>
            <a:pPr lvl="1">
              <a:lnSpc>
                <a:spcPct val="100000"/>
              </a:lnSpc>
              <a:spcBef>
                <a:spcPts val="0"/>
              </a:spcBef>
              <a:buFont typeface="Wingdings" panose="05000000000000000000" pitchFamily="2" charset="2"/>
              <a:buChar char="v"/>
            </a:pPr>
            <a:r>
              <a:rPr lang="en-US" sz="1600" dirty="0" smtClean="0"/>
              <a:t>A python-based </a:t>
            </a:r>
            <a:r>
              <a:rPr lang="en-US" sz="1600" i="1" dirty="0" err="1"/>
              <a:t>waterquality</a:t>
            </a:r>
            <a:r>
              <a:rPr lang="en-US" sz="1600" dirty="0"/>
              <a:t> </a:t>
            </a:r>
            <a:r>
              <a:rPr lang="en-US" sz="1600" dirty="0" smtClean="0"/>
              <a:t>toolbox developed in </a:t>
            </a:r>
            <a:r>
              <a:rPr lang="en-US" sz="1600" dirty="0"/>
              <a:t>ESRI ArcGIS Pro desktop software </a:t>
            </a:r>
            <a:r>
              <a:rPr lang="en-US" sz="1600" dirty="0" smtClean="0"/>
              <a:t>to </a:t>
            </a:r>
            <a:r>
              <a:rPr lang="en-US" sz="1600" dirty="0"/>
              <a:t>complement the R software </a:t>
            </a:r>
            <a:r>
              <a:rPr lang="en-US" sz="1600" dirty="0" smtClean="0"/>
              <a:t>package. </a:t>
            </a:r>
            <a:r>
              <a:rPr lang="en-US" sz="1600" dirty="0"/>
              <a:t>The toolbox </a:t>
            </a:r>
            <a:r>
              <a:rPr lang="en-US" sz="1600" dirty="0" smtClean="0"/>
              <a:t>workflow enables water </a:t>
            </a:r>
            <a:r>
              <a:rPr lang="en-US" sz="1600" dirty="0"/>
              <a:t>quality managers and personnel </a:t>
            </a:r>
            <a:r>
              <a:rPr lang="en-US" sz="1600" dirty="0" smtClean="0"/>
              <a:t>to </a:t>
            </a:r>
            <a:r>
              <a:rPr lang="en-US" sz="1600" dirty="0"/>
              <a:t>detect, monitor, and quantify water </a:t>
            </a:r>
            <a:r>
              <a:rPr lang="en-US" sz="1600" dirty="0" smtClean="0"/>
              <a:t>quality using Sentinel-2 satellite imagery.</a:t>
            </a:r>
            <a:endParaRPr lang="en-US" sz="1600" dirty="0"/>
          </a:p>
        </p:txBody>
      </p:sp>
    </p:spTree>
    <p:extLst>
      <p:ext uri="{BB962C8B-B14F-4D97-AF65-F5344CB8AC3E}">
        <p14:creationId xmlns:p14="http://schemas.microsoft.com/office/powerpoint/2010/main" val="1631249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latin typeface="Arial" pitchFamily="34" charset="0"/>
                <a:cs typeface="Arial" pitchFamily="34" charset="0"/>
              </a:rPr>
              <a:t>Supplemental Slides</a:t>
            </a:r>
            <a:br>
              <a:rPr lang="en-US" b="1" dirty="0" smtClean="0">
                <a:latin typeface="Arial" pitchFamily="34" charset="0"/>
                <a:cs typeface="Arial" pitchFamily="34" charset="0"/>
              </a:rPr>
            </a:br>
            <a:endParaRPr lang="en-US" b="1"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a:latin typeface="Arial" pitchFamily="34" charset="0"/>
                <a:cs typeface="Arial" pitchFamily="34" charset="0"/>
              </a:rPr>
              <a:t>Imagery Acquisition &amp; </a:t>
            </a:r>
            <a:r>
              <a:rPr lang="en-US" b="1" dirty="0" smtClean="0">
                <a:latin typeface="Arial" pitchFamily="34" charset="0"/>
                <a:cs typeface="Arial" pitchFamily="34" charset="0"/>
              </a:rPr>
              <a:t>Pre-Processing</a:t>
            </a:r>
            <a:endParaRPr lang="en-US" dirty="0" smtClean="0"/>
          </a:p>
          <a:p>
            <a:r>
              <a:rPr lang="en-US" dirty="0" smtClean="0"/>
              <a:t>Slide 16: </a:t>
            </a:r>
            <a:r>
              <a:rPr lang="en-US" dirty="0"/>
              <a:t>Data </a:t>
            </a:r>
            <a:r>
              <a:rPr lang="en-US" dirty="0" smtClean="0"/>
              <a:t>Acquisition/Pre-processing </a:t>
            </a:r>
            <a:r>
              <a:rPr lang="en-US" dirty="0"/>
              <a:t>using </a:t>
            </a:r>
            <a:r>
              <a:rPr lang="en-US" dirty="0" smtClean="0"/>
              <a:t>Sen2R</a:t>
            </a:r>
          </a:p>
          <a:p>
            <a:r>
              <a:rPr lang="en-US" dirty="0" smtClean="0"/>
              <a:t>Slide 17: Sentinel-2 acquisition from </a:t>
            </a:r>
            <a:r>
              <a:rPr lang="en-US" dirty="0" smtClean="0">
                <a:hlinkClick r:id="rId2"/>
              </a:rPr>
              <a:t>USGS Earth Explorer</a:t>
            </a:r>
            <a:endParaRPr lang="en-US" dirty="0" smtClean="0"/>
          </a:p>
          <a:p>
            <a:r>
              <a:rPr lang="en-US" dirty="0" smtClean="0"/>
              <a:t>Slide 18: </a:t>
            </a:r>
            <a:r>
              <a:rPr lang="en-US" dirty="0"/>
              <a:t>Sentinel-2 acquisition from </a:t>
            </a:r>
            <a:r>
              <a:rPr lang="en-US" dirty="0" smtClean="0">
                <a:hlinkClick r:id="rId3"/>
              </a:rPr>
              <a:t>ESA Copernicus Hub</a:t>
            </a:r>
            <a:endParaRPr lang="en-US" dirty="0" smtClean="0"/>
          </a:p>
          <a:p>
            <a:r>
              <a:rPr lang="en-US" dirty="0" smtClean="0"/>
              <a:t>Slide 19: Band selection and compositing in ArcGIS</a:t>
            </a:r>
          </a:p>
          <a:p>
            <a:r>
              <a:rPr lang="en-US" dirty="0" smtClean="0"/>
              <a:t>Slide 20: WQ Data acquisition from </a:t>
            </a:r>
            <a:r>
              <a:rPr lang="en-US" dirty="0" smtClean="0">
                <a:hlinkClick r:id="rId4"/>
              </a:rPr>
              <a:t>WQD</a:t>
            </a:r>
            <a:endParaRPr lang="en-US" dirty="0" smtClean="0"/>
          </a:p>
          <a:p>
            <a:r>
              <a:rPr lang="en-US" dirty="0" smtClean="0"/>
              <a:t>Slide 21: </a:t>
            </a:r>
            <a:r>
              <a:rPr lang="en-US" i="1" dirty="0" smtClean="0">
                <a:hlinkClick r:id="rId5"/>
              </a:rPr>
              <a:t>Waterquality</a:t>
            </a:r>
            <a:r>
              <a:rPr lang="en-US" dirty="0" smtClean="0">
                <a:hlinkClick r:id="rId5"/>
              </a:rPr>
              <a:t> vignette</a:t>
            </a:r>
            <a:r>
              <a:rPr lang="en-US" dirty="0" smtClean="0"/>
              <a:t>: Step-by-step function walk-through</a:t>
            </a:r>
          </a:p>
          <a:p>
            <a:r>
              <a:rPr lang="en-US" dirty="0" smtClean="0"/>
              <a:t>Slide 22: </a:t>
            </a:r>
            <a:r>
              <a:rPr lang="en-US" dirty="0" smtClean="0">
                <a:hlinkClick r:id="rId6"/>
              </a:rPr>
              <a:t>USACE WQ Webinar</a:t>
            </a:r>
            <a:r>
              <a:rPr lang="en-US" dirty="0" smtClean="0"/>
              <a:t>: Location of data*, scripts, and documents used in the webinar.</a:t>
            </a:r>
          </a:p>
          <a:p>
            <a:pPr lvl="3"/>
            <a:r>
              <a:rPr lang="en-US" dirty="0" smtClean="0"/>
              <a:t>*excluding </a:t>
            </a:r>
            <a:r>
              <a:rPr lang="en-US" dirty="0"/>
              <a:t>very large imagery </a:t>
            </a:r>
            <a:r>
              <a:rPr lang="en-US" dirty="0" smtClean="0"/>
              <a:t>files</a:t>
            </a:r>
          </a:p>
        </p:txBody>
      </p:sp>
    </p:spTree>
    <p:extLst>
      <p:ext uri="{BB962C8B-B14F-4D97-AF65-F5344CB8AC3E}">
        <p14:creationId xmlns:p14="http://schemas.microsoft.com/office/powerpoint/2010/main" val="3706367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r="3297"/>
          <a:stretch/>
        </p:blipFill>
        <p:spPr>
          <a:xfrm>
            <a:off x="6388845" y="2620846"/>
            <a:ext cx="4794020" cy="3212758"/>
          </a:xfrm>
          <a:prstGeom prst="rect">
            <a:avLst/>
          </a:prstGeom>
        </p:spPr>
      </p:pic>
      <p:sp>
        <p:nvSpPr>
          <p:cNvPr id="4"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3200" b="1" dirty="0" smtClean="0">
                <a:latin typeface="Arial" pitchFamily="34" charset="0"/>
                <a:cs typeface="Arial" pitchFamily="34" charset="0"/>
              </a:rPr>
              <a:t>Sentinel-2 Data Acquisition &amp; Pre-processing using Sen2R</a:t>
            </a:r>
            <a:endParaRPr lang="en-US" sz="3200" b="1" dirty="0">
              <a:latin typeface="Arial" pitchFamily="34" charset="0"/>
              <a:cs typeface="Arial" pitchFamily="34" charset="0"/>
            </a:endParaRPr>
          </a:p>
        </p:txBody>
      </p:sp>
      <p:sp>
        <p:nvSpPr>
          <p:cNvPr id="2" name="Rectangle 1"/>
          <p:cNvSpPr/>
          <p:nvPr/>
        </p:nvSpPr>
        <p:spPr>
          <a:xfrm>
            <a:off x="317461" y="1613243"/>
            <a:ext cx="4594350" cy="923330"/>
          </a:xfrm>
          <a:prstGeom prst="rect">
            <a:avLst/>
          </a:prstGeom>
        </p:spPr>
        <p:txBody>
          <a:bodyPr wrap="square">
            <a:spAutoFit/>
          </a:bodyPr>
          <a:lstStyle/>
          <a:p>
            <a:r>
              <a:rPr lang="en-US" dirty="0" smtClean="0"/>
              <a:t>Sen2R is a R package with a built-in GUI (Shiny) for easy S-2 data acquisition and pre-processing. </a:t>
            </a:r>
            <a:r>
              <a:rPr lang="en-US" dirty="0" smtClean="0">
                <a:hlinkClick r:id="rId3"/>
              </a:rPr>
              <a:t>https</a:t>
            </a:r>
            <a:r>
              <a:rPr lang="en-US" dirty="0">
                <a:hlinkClick r:id="rId3"/>
              </a:rPr>
              <a:t>://</a:t>
            </a:r>
            <a:r>
              <a:rPr lang="en-US" dirty="0" smtClean="0">
                <a:hlinkClick r:id="rId3"/>
              </a:rPr>
              <a:t>github.com/ranghetti/sen2r</a:t>
            </a:r>
            <a:r>
              <a:rPr lang="en-US" dirty="0" smtClean="0"/>
              <a:t> </a:t>
            </a:r>
          </a:p>
        </p:txBody>
      </p:sp>
      <p:sp>
        <p:nvSpPr>
          <p:cNvPr id="6" name="Rectangle 5"/>
          <p:cNvSpPr/>
          <p:nvPr/>
        </p:nvSpPr>
        <p:spPr>
          <a:xfrm>
            <a:off x="6388845" y="1613243"/>
            <a:ext cx="4495496" cy="646331"/>
          </a:xfrm>
          <a:prstGeom prst="rect">
            <a:avLst/>
          </a:prstGeom>
        </p:spPr>
        <p:txBody>
          <a:bodyPr wrap="square">
            <a:spAutoFit/>
          </a:bodyPr>
          <a:lstStyle/>
          <a:p>
            <a:r>
              <a:rPr lang="en-US" dirty="0" smtClean="0"/>
              <a:t>*We have also developed a small script to run some pre-processing steps. </a:t>
            </a:r>
          </a:p>
        </p:txBody>
      </p:sp>
      <p:pic>
        <p:nvPicPr>
          <p:cNvPr id="3" name="Picture 2"/>
          <p:cNvPicPr>
            <a:picLocks noChangeAspect="1"/>
          </p:cNvPicPr>
          <p:nvPr/>
        </p:nvPicPr>
        <p:blipFill>
          <a:blip r:embed="rId4"/>
          <a:stretch>
            <a:fillRect/>
          </a:stretch>
        </p:blipFill>
        <p:spPr>
          <a:xfrm>
            <a:off x="666539" y="2536573"/>
            <a:ext cx="3896193" cy="3728846"/>
          </a:xfrm>
          <a:prstGeom prst="rect">
            <a:avLst/>
          </a:prstGeom>
        </p:spPr>
      </p:pic>
    </p:spTree>
    <p:extLst>
      <p:ext uri="{BB962C8B-B14F-4D97-AF65-F5344CB8AC3E}">
        <p14:creationId xmlns:p14="http://schemas.microsoft.com/office/powerpoint/2010/main" val="3039443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l="-18006" r="-13217"/>
          <a:stretch/>
        </p:blipFill>
        <p:spPr>
          <a:xfrm>
            <a:off x="-9525" y="-9525"/>
            <a:ext cx="12191999" cy="6867525"/>
          </a:xfrm>
          <a:prstGeom prst="rect">
            <a:avLst/>
          </a:prstGeom>
          <a:solidFill>
            <a:schemeClr val="bg1"/>
          </a:solidFill>
        </p:spPr>
      </p:pic>
      <p:sp>
        <p:nvSpPr>
          <p:cNvPr id="7" name="Oval 6"/>
          <p:cNvSpPr/>
          <p:nvPr/>
        </p:nvSpPr>
        <p:spPr>
          <a:xfrm>
            <a:off x="1319214" y="3130910"/>
            <a:ext cx="3143249" cy="2790824"/>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319214" y="5797909"/>
            <a:ext cx="3143249" cy="7429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srcRect l="-109983" t="-4006" r="-128943" b="-389"/>
          <a:stretch/>
        </p:blipFill>
        <p:spPr>
          <a:xfrm>
            <a:off x="0" y="0"/>
            <a:ext cx="12239624" cy="6905625"/>
          </a:xfrm>
          <a:prstGeom prst="rect">
            <a:avLst/>
          </a:prstGeom>
          <a:solidFill>
            <a:schemeClr val="bg1"/>
          </a:solidFill>
        </p:spPr>
      </p:pic>
      <p:sp>
        <p:nvSpPr>
          <p:cNvPr id="14" name="Oval 13"/>
          <p:cNvSpPr/>
          <p:nvPr/>
        </p:nvSpPr>
        <p:spPr>
          <a:xfrm>
            <a:off x="3962402" y="5254918"/>
            <a:ext cx="1819275" cy="49255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5"/>
          <a:srcRect r="12037"/>
          <a:stretch/>
        </p:blipFill>
        <p:spPr>
          <a:xfrm>
            <a:off x="409574" y="66675"/>
            <a:ext cx="11420475" cy="6915150"/>
          </a:xfrm>
          <a:prstGeom prst="rect">
            <a:avLst/>
          </a:prstGeom>
        </p:spPr>
      </p:pic>
      <p:grpSp>
        <p:nvGrpSpPr>
          <p:cNvPr id="20" name="Group 19"/>
          <p:cNvGrpSpPr/>
          <p:nvPr/>
        </p:nvGrpSpPr>
        <p:grpSpPr>
          <a:xfrm>
            <a:off x="1319214" y="2047875"/>
            <a:ext cx="2443161" cy="1615894"/>
            <a:chOff x="1319214" y="2047875"/>
            <a:chExt cx="2443161" cy="1615894"/>
          </a:xfrm>
        </p:grpSpPr>
        <p:sp>
          <p:nvSpPr>
            <p:cNvPr id="18" name="Oval 17"/>
            <p:cNvSpPr/>
            <p:nvPr/>
          </p:nvSpPr>
          <p:spPr>
            <a:xfrm>
              <a:off x="1928814" y="3184704"/>
              <a:ext cx="423861" cy="4790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319214" y="2047875"/>
              <a:ext cx="2443161" cy="923330"/>
            </a:xfrm>
            <a:prstGeom prst="rect">
              <a:avLst/>
            </a:prstGeom>
            <a:solidFill>
              <a:schemeClr val="bg1"/>
            </a:solidFill>
          </p:spPr>
          <p:txBody>
            <a:bodyPr wrap="square" rtlCol="0">
              <a:spAutoFit/>
            </a:bodyPr>
            <a:lstStyle/>
            <a:p>
              <a:r>
                <a:rPr lang="en-US" dirty="0" smtClean="0"/>
                <a:t>To Download full scenes, you must create an account </a:t>
              </a:r>
              <a:endParaRPr lang="en-US" dirty="0"/>
            </a:p>
          </p:txBody>
        </p:sp>
      </p:grpSp>
      <p:pic>
        <p:nvPicPr>
          <p:cNvPr id="21" name="Picture 20"/>
          <p:cNvPicPr>
            <a:picLocks noChangeAspect="1"/>
          </p:cNvPicPr>
          <p:nvPr/>
        </p:nvPicPr>
        <p:blipFill>
          <a:blip r:embed="rId6"/>
          <a:stretch>
            <a:fillRect/>
          </a:stretch>
        </p:blipFill>
        <p:spPr>
          <a:xfrm>
            <a:off x="4972053" y="2772786"/>
            <a:ext cx="3962400" cy="1371600"/>
          </a:xfrm>
          <a:prstGeom prst="rect">
            <a:avLst/>
          </a:prstGeom>
        </p:spPr>
      </p:pic>
      <p:sp>
        <p:nvSpPr>
          <p:cNvPr id="22" name="Oval 21"/>
          <p:cNvSpPr/>
          <p:nvPr/>
        </p:nvSpPr>
        <p:spPr>
          <a:xfrm>
            <a:off x="4914904" y="3045185"/>
            <a:ext cx="3771896" cy="4790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44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4775" r="-23069"/>
          <a:stretch/>
        </p:blipFill>
        <p:spPr>
          <a:xfrm>
            <a:off x="-38099" y="0"/>
            <a:ext cx="12220574" cy="6858000"/>
          </a:xfrm>
          <a:prstGeom prst="rect">
            <a:avLst/>
          </a:prstGeom>
          <a:solidFill>
            <a:schemeClr val="bg1"/>
          </a:solidFill>
        </p:spPr>
      </p:pic>
      <p:sp>
        <p:nvSpPr>
          <p:cNvPr id="6" name="Oval 5"/>
          <p:cNvSpPr/>
          <p:nvPr/>
        </p:nvSpPr>
        <p:spPr>
          <a:xfrm>
            <a:off x="2066929" y="1559285"/>
            <a:ext cx="3771896" cy="4790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162175" y="3809999"/>
            <a:ext cx="1362075" cy="38911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33800" y="4105275"/>
            <a:ext cx="1943100" cy="56603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srcRect l="-60396" t="-15336" r="-60223" b="-15336"/>
          <a:stretch/>
        </p:blipFill>
        <p:spPr>
          <a:xfrm>
            <a:off x="-38099" y="0"/>
            <a:ext cx="12230100" cy="6858000"/>
          </a:xfrm>
          <a:prstGeom prst="rect">
            <a:avLst/>
          </a:prstGeom>
          <a:solidFill>
            <a:schemeClr val="bg1"/>
          </a:solidFill>
        </p:spPr>
      </p:pic>
      <p:sp>
        <p:nvSpPr>
          <p:cNvPr id="11" name="Oval 10"/>
          <p:cNvSpPr/>
          <p:nvPr/>
        </p:nvSpPr>
        <p:spPr>
          <a:xfrm>
            <a:off x="8029574" y="3648075"/>
            <a:ext cx="704851"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39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Pre-processing (ArcGIS)</a:t>
            </a:r>
            <a:endParaRPr lang="en-US" sz="4400" b="1" dirty="0">
              <a:latin typeface="Arial" pitchFamily="34" charset="0"/>
              <a:cs typeface="Arial" pitchFamily="34" charset="0"/>
            </a:endParaRPr>
          </a:p>
        </p:txBody>
      </p:sp>
      <p:pic>
        <p:nvPicPr>
          <p:cNvPr id="3" name="Content Placeholder 2"/>
          <p:cNvPicPr>
            <a:picLocks noGrp="1" noChangeAspect="1"/>
          </p:cNvPicPr>
          <p:nvPr>
            <p:ph idx="1"/>
          </p:nvPr>
        </p:nvPicPr>
        <p:blipFill>
          <a:blip r:embed="rId2"/>
          <a:stretch>
            <a:fillRect/>
          </a:stretch>
        </p:blipFill>
        <p:spPr>
          <a:xfrm>
            <a:off x="547020" y="1895474"/>
            <a:ext cx="5349313" cy="3590925"/>
          </a:xfrm>
          <a:prstGeom prst="rect">
            <a:avLst/>
          </a:prstGeom>
        </p:spPr>
      </p:pic>
      <p:pic>
        <p:nvPicPr>
          <p:cNvPr id="6" name="Picture 5"/>
          <p:cNvPicPr>
            <a:picLocks noChangeAspect="1"/>
          </p:cNvPicPr>
          <p:nvPr/>
        </p:nvPicPr>
        <p:blipFill rotWithShape="1">
          <a:blip r:embed="rId3"/>
          <a:srcRect r="8367" b="9836"/>
          <a:stretch/>
        </p:blipFill>
        <p:spPr>
          <a:xfrm>
            <a:off x="6481763" y="1895474"/>
            <a:ext cx="5138481" cy="4962526"/>
          </a:xfrm>
          <a:prstGeom prst="rect">
            <a:avLst/>
          </a:prstGeom>
        </p:spPr>
      </p:pic>
      <p:sp>
        <p:nvSpPr>
          <p:cNvPr id="8" name="Oval 7"/>
          <p:cNvSpPr/>
          <p:nvPr/>
        </p:nvSpPr>
        <p:spPr>
          <a:xfrm>
            <a:off x="2019300" y="2524125"/>
            <a:ext cx="895350" cy="16383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133978" y="3086100"/>
            <a:ext cx="895350" cy="35242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srcRect l="-13735" r="-19563"/>
          <a:stretch/>
        </p:blipFill>
        <p:spPr>
          <a:xfrm>
            <a:off x="0" y="1417445"/>
            <a:ext cx="12201525" cy="5489960"/>
          </a:xfrm>
          <a:prstGeom prst="rect">
            <a:avLst/>
          </a:prstGeom>
          <a:solidFill>
            <a:schemeClr val="bg1"/>
          </a:solidFill>
        </p:spPr>
      </p:pic>
      <p:sp>
        <p:nvSpPr>
          <p:cNvPr id="13" name="Oval 12"/>
          <p:cNvSpPr/>
          <p:nvPr/>
        </p:nvSpPr>
        <p:spPr>
          <a:xfrm>
            <a:off x="3610335" y="2006802"/>
            <a:ext cx="1281470" cy="46196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46195" y="3371850"/>
            <a:ext cx="1281470" cy="55006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46439" y="2339311"/>
            <a:ext cx="1281470" cy="46196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3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18"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Outline</a:t>
            </a:r>
            <a:endParaRPr lang="en-US" sz="4400" b="1" dirty="0">
              <a:solidFill>
                <a:prstClr val="black"/>
              </a:solidFill>
              <a:latin typeface="Calibri" panose="020F0502020204030204"/>
            </a:endParaRPr>
          </a:p>
        </p:txBody>
      </p:sp>
      <p:sp>
        <p:nvSpPr>
          <p:cNvPr id="4" name="Content Placeholder 2">
            <a:extLst>
              <a:ext uri="{FF2B5EF4-FFF2-40B4-BE49-F238E27FC236}">
                <a16:creationId xmlns:a16="http://schemas.microsoft.com/office/drawing/2014/main" id="{E9E83EF7-9B8D-4C49-B595-41B04A48EAB2}"/>
              </a:ext>
            </a:extLst>
          </p:cNvPr>
          <p:cNvSpPr txBox="1">
            <a:spLocks/>
          </p:cNvSpPr>
          <p:nvPr/>
        </p:nvSpPr>
        <p:spPr>
          <a:xfrm>
            <a:off x="838200" y="1535502"/>
            <a:ext cx="10515600" cy="5106837"/>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E9E83EF7-9B8D-4C49-B595-41B04A48EAB2}"/>
              </a:ext>
            </a:extLst>
          </p:cNvPr>
          <p:cNvSpPr txBox="1">
            <a:spLocks/>
          </p:cNvSpPr>
          <p:nvPr/>
        </p:nvSpPr>
        <p:spPr>
          <a:xfrm>
            <a:off x="990600" y="1687902"/>
            <a:ext cx="10515600" cy="4798623"/>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smtClean="0">
                <a:solidFill>
                  <a:prstClr val="black"/>
                </a:solidFill>
                <a:latin typeface="Arial" panose="020B0604020202020204" pitchFamily="34" charset="0"/>
                <a:cs typeface="Arial" panose="020B0604020202020204" pitchFamily="34" charset="0"/>
              </a:rPr>
              <a:t>Project </a:t>
            </a:r>
            <a:r>
              <a:rPr lang="en-US" sz="2000" dirty="0" smtClean="0">
                <a:latin typeface="Arial" pitchFamily="34" charset="0"/>
                <a:cs typeface="Arial" pitchFamily="34" charset="0"/>
              </a:rPr>
              <a:t>Overview</a:t>
            </a:r>
            <a:endParaRPr lang="en-US" sz="2000" dirty="0" smtClean="0">
              <a:solidFill>
                <a:prstClr val="black"/>
              </a:solidFill>
              <a:latin typeface="Arial" panose="020B0604020202020204" pitchFamily="34" charset="0"/>
              <a:cs typeface="Arial" panose="020B0604020202020204" pitchFamily="34" charset="0"/>
            </a:endParaRP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Introduction to Satellite Remote Sensing &amp; HABs</a:t>
            </a:r>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Open-Source Tool Development</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WQ Data &amp; Satellite Imagery Acquisition </a:t>
            </a:r>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Exploring R and WQ related </a:t>
            </a:r>
            <a:r>
              <a:rPr lang="en-US" sz="2000" i="1" dirty="0" smtClean="0">
                <a:latin typeface="Arial" pitchFamily="34" charset="0"/>
                <a:cs typeface="Arial" pitchFamily="34" charset="0"/>
              </a:rPr>
              <a:t>R Packages</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2514167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Accessing WQ Data</a:t>
            </a:r>
            <a:endParaRPr lang="en-US" b="1" dirty="0"/>
          </a:p>
        </p:txBody>
      </p:sp>
      <p:sp>
        <p:nvSpPr>
          <p:cNvPr id="3" name="Content Placeholder 2"/>
          <p:cNvSpPr>
            <a:spLocks noGrp="1"/>
          </p:cNvSpPr>
          <p:nvPr>
            <p:ph idx="1"/>
          </p:nvPr>
        </p:nvSpPr>
        <p:spPr>
          <a:xfrm>
            <a:off x="860473" y="1825625"/>
            <a:ext cx="4235867" cy="2698151"/>
          </a:xfrm>
        </p:spPr>
        <p:txBody>
          <a:bodyPr>
            <a:normAutofit/>
          </a:bodyPr>
          <a:lstStyle/>
          <a:p>
            <a:r>
              <a:rPr lang="en-US" sz="2400" dirty="0" smtClean="0"/>
              <a:t>Water quality data are available through the National Water Quality Monitoring Council: </a:t>
            </a:r>
          </a:p>
          <a:p>
            <a:r>
              <a:rPr lang="en-US" sz="1800" dirty="0" smtClean="0">
                <a:hlinkClick r:id="rId2"/>
              </a:rPr>
              <a:t>https</a:t>
            </a:r>
            <a:r>
              <a:rPr lang="en-US" sz="1800" dirty="0">
                <a:hlinkClick r:id="rId2"/>
              </a:rPr>
              <a:t>://www.waterqualitydata.us/portal</a:t>
            </a:r>
            <a:r>
              <a:rPr lang="en-US" sz="1800" dirty="0" smtClean="0">
                <a:hlinkClick r:id="rId2"/>
              </a:rPr>
              <a:t>/</a:t>
            </a:r>
            <a:r>
              <a:rPr lang="en-US" sz="1800" dirty="0" smtClean="0"/>
              <a:t> </a:t>
            </a:r>
          </a:p>
          <a:p>
            <a:pPr marL="0" indent="0">
              <a:buNone/>
            </a:pPr>
            <a:endParaRPr lang="en-US" sz="2400" dirty="0"/>
          </a:p>
        </p:txBody>
      </p:sp>
      <p:pic>
        <p:nvPicPr>
          <p:cNvPr id="5" name="Picture 4"/>
          <p:cNvPicPr>
            <a:picLocks noChangeAspect="1"/>
          </p:cNvPicPr>
          <p:nvPr/>
        </p:nvPicPr>
        <p:blipFill>
          <a:blip r:embed="rId3"/>
          <a:stretch>
            <a:fillRect/>
          </a:stretch>
        </p:blipFill>
        <p:spPr>
          <a:xfrm>
            <a:off x="6233984" y="1690688"/>
            <a:ext cx="4400937" cy="4561831"/>
          </a:xfrm>
          <a:prstGeom prst="rect">
            <a:avLst/>
          </a:prstGeom>
        </p:spPr>
      </p:pic>
      <p:pic>
        <p:nvPicPr>
          <p:cNvPr id="6" name="Picture 5"/>
          <p:cNvPicPr/>
          <p:nvPr/>
        </p:nvPicPr>
        <p:blipFill rotWithShape="1">
          <a:blip r:embed="rId4"/>
          <a:srcRect l="-5184" t="-16753" r="-5591" b="-21329"/>
          <a:stretch/>
        </p:blipFill>
        <p:spPr>
          <a:xfrm>
            <a:off x="6170076" y="1690688"/>
            <a:ext cx="4528751" cy="4726459"/>
          </a:xfrm>
          <a:prstGeom prst="rect">
            <a:avLst/>
          </a:prstGeom>
          <a:solidFill>
            <a:schemeClr val="bg1"/>
          </a:solidFill>
        </p:spPr>
      </p:pic>
      <p:pic>
        <p:nvPicPr>
          <p:cNvPr id="7" name="Picture 6"/>
          <p:cNvPicPr/>
          <p:nvPr/>
        </p:nvPicPr>
        <p:blipFill rotWithShape="1">
          <a:blip r:embed="rId5"/>
          <a:srcRect l="4769" t="6041" r="10007" b="2925"/>
          <a:stretch/>
        </p:blipFill>
        <p:spPr>
          <a:xfrm>
            <a:off x="7115367" y="3016251"/>
            <a:ext cx="2638168" cy="1507525"/>
          </a:xfrm>
          <a:prstGeom prst="rect">
            <a:avLst/>
          </a:prstGeom>
        </p:spPr>
      </p:pic>
    </p:spTree>
    <p:extLst>
      <p:ext uri="{BB962C8B-B14F-4D97-AF65-F5344CB8AC3E}">
        <p14:creationId xmlns:p14="http://schemas.microsoft.com/office/powerpoint/2010/main" val="350677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Water Quality Vignette</a:t>
            </a:r>
            <a:endParaRPr lang="en-US" dirty="0"/>
          </a:p>
        </p:txBody>
      </p:sp>
      <p:pic>
        <p:nvPicPr>
          <p:cNvPr id="3" name="Content Placeholder 2"/>
          <p:cNvPicPr>
            <a:picLocks noGrp="1" noChangeAspect="1"/>
          </p:cNvPicPr>
          <p:nvPr>
            <p:ph idx="1"/>
          </p:nvPr>
        </p:nvPicPr>
        <p:blipFill>
          <a:blip r:embed="rId2"/>
          <a:stretch>
            <a:fillRect/>
          </a:stretch>
        </p:blipFill>
        <p:spPr>
          <a:xfrm>
            <a:off x="2230845" y="1825625"/>
            <a:ext cx="7730309" cy="4351338"/>
          </a:xfrm>
          <a:prstGeom prst="rect">
            <a:avLst/>
          </a:prstGeom>
        </p:spPr>
      </p:pic>
    </p:spTree>
    <p:extLst>
      <p:ext uri="{BB962C8B-B14F-4D97-AF65-F5344CB8AC3E}">
        <p14:creationId xmlns:p14="http://schemas.microsoft.com/office/powerpoint/2010/main" val="4163440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18"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Project Overview</a:t>
            </a:r>
            <a:endParaRPr lang="en-US" sz="4400" b="1" dirty="0">
              <a:solidFill>
                <a:prstClr val="black"/>
              </a:solidFill>
              <a:latin typeface="Calibri" panose="020F0502020204030204"/>
            </a:endParaRPr>
          </a:p>
        </p:txBody>
      </p:sp>
      <p:sp>
        <p:nvSpPr>
          <p:cNvPr id="4" name="Content Placeholder 2">
            <a:extLst>
              <a:ext uri="{FF2B5EF4-FFF2-40B4-BE49-F238E27FC236}">
                <a16:creationId xmlns:a16="http://schemas.microsoft.com/office/drawing/2014/main" id="{E9E83EF7-9B8D-4C49-B595-41B04A48EAB2}"/>
              </a:ext>
            </a:extLst>
          </p:cNvPr>
          <p:cNvSpPr txBox="1">
            <a:spLocks/>
          </p:cNvSpPr>
          <p:nvPr/>
        </p:nvSpPr>
        <p:spPr>
          <a:xfrm>
            <a:off x="838200" y="1535502"/>
            <a:ext cx="10515600" cy="5106837"/>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E9E83EF7-9B8D-4C49-B595-41B04A48EAB2}"/>
              </a:ext>
            </a:extLst>
          </p:cNvPr>
          <p:cNvSpPr txBox="1">
            <a:spLocks/>
          </p:cNvSpPr>
          <p:nvPr/>
        </p:nvSpPr>
        <p:spPr>
          <a:xfrm>
            <a:off x="990600" y="1687902"/>
            <a:ext cx="10515600" cy="4798623"/>
          </a:xfrm>
          <a:prstGeom prst="rect">
            <a:avLst/>
          </a:prstGeom>
        </p:spPr>
        <p:txBody>
          <a:bodyPr>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b="1" dirty="0" smtClean="0">
                <a:solidFill>
                  <a:prstClr val="black"/>
                </a:solidFill>
                <a:latin typeface="Arial" panose="020B0604020202020204" pitchFamily="34" charset="0"/>
                <a:cs typeface="Arial" panose="020B0604020202020204" pitchFamily="34" charset="0"/>
              </a:rPr>
              <a:t>Project: </a:t>
            </a:r>
            <a:r>
              <a:rPr lang="en-US" sz="2000" i="1" dirty="0" smtClean="0">
                <a:solidFill>
                  <a:prstClr val="black"/>
                </a:solidFill>
                <a:latin typeface="Arial" panose="020B0604020202020204" pitchFamily="34" charset="0"/>
                <a:cs typeface="Arial" panose="020B0604020202020204" pitchFamily="34" charset="0"/>
              </a:rPr>
              <a:t>Harmful </a:t>
            </a:r>
            <a:r>
              <a:rPr lang="en-US" sz="2000" i="1" dirty="0">
                <a:solidFill>
                  <a:prstClr val="black"/>
                </a:solidFill>
                <a:latin typeface="Arial" panose="020B0604020202020204" pitchFamily="34" charset="0"/>
                <a:cs typeface="Arial" panose="020B0604020202020204" pitchFamily="34" charset="0"/>
              </a:rPr>
              <a:t>Algal Bloom indicator estimation in small inland waterbodies: Remote sensing-based software tools to assist with USACE water quality </a:t>
            </a:r>
            <a:r>
              <a:rPr lang="en-US" sz="2000" i="1" dirty="0" smtClean="0">
                <a:solidFill>
                  <a:prstClr val="black"/>
                </a:solidFill>
                <a:latin typeface="Arial" panose="020B0604020202020204" pitchFamily="34" charset="0"/>
                <a:cs typeface="Arial" panose="020B0604020202020204" pitchFamily="34" charset="0"/>
              </a:rPr>
              <a:t>monitoring</a:t>
            </a:r>
            <a:endParaRPr lang="en-US" sz="2000" i="1" dirty="0" smtClean="0">
              <a:latin typeface="Arial" pitchFamily="34" charset="0"/>
              <a:cs typeface="Arial" pitchFamily="34" charset="0"/>
            </a:endParaRPr>
          </a:p>
          <a:p>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Purpose:</a:t>
            </a:r>
            <a:r>
              <a:rPr lang="en-US" sz="2000" dirty="0" smtClean="0">
                <a:latin typeface="Arial" pitchFamily="34" charset="0"/>
                <a:cs typeface="Arial" pitchFamily="34" charset="0"/>
              </a:rPr>
              <a:t> The </a:t>
            </a:r>
            <a:r>
              <a:rPr lang="en-US" sz="2000" dirty="0">
                <a:latin typeface="Arial" pitchFamily="34" charset="0"/>
                <a:cs typeface="Arial" pitchFamily="34" charset="0"/>
              </a:rPr>
              <a:t>USACE has the challenge of monitoring hundreds of inland lakes and reservoirs that cover vast geographic areas. Limited resources can lead to reactionary responses to HAB outbreaks. Software tools are needed to assist with remote monitoring.</a:t>
            </a:r>
          </a:p>
          <a:p>
            <a:endParaRPr lang="en-US" sz="2000" dirty="0">
              <a:latin typeface="Arial" pitchFamily="34" charset="0"/>
              <a:cs typeface="Arial" pitchFamily="34" charset="0"/>
            </a:endParaRPr>
          </a:p>
          <a:p>
            <a:r>
              <a:rPr lang="en-US" sz="2000" b="1" dirty="0" smtClean="0">
                <a:latin typeface="Arial" pitchFamily="34" charset="0"/>
                <a:cs typeface="Arial" pitchFamily="34" charset="0"/>
              </a:rPr>
              <a:t>Goal</a:t>
            </a:r>
            <a:r>
              <a:rPr lang="en-US" sz="2000" dirty="0" smtClean="0">
                <a:latin typeface="Arial" pitchFamily="34" charset="0"/>
                <a:cs typeface="Arial" pitchFamily="34" charset="0"/>
              </a:rPr>
              <a:t>: </a:t>
            </a:r>
            <a:r>
              <a:rPr lang="en-US" sz="2000" dirty="0">
                <a:latin typeface="Arial" pitchFamily="34" charset="0"/>
                <a:cs typeface="Arial" pitchFamily="34" charset="0"/>
              </a:rPr>
              <a:t>Build on foundational research to develop remote sensing software tools to estimate HAB indicators focusing on small, inland waterbodies in support of USACE water quality monitoring needs</a:t>
            </a:r>
          </a:p>
          <a:p>
            <a:pPr>
              <a:spcBef>
                <a:spcPct val="50000"/>
              </a:spcBef>
            </a:pPr>
            <a:endParaRPr lang="en-US" b="1" dirty="0" smtClean="0">
              <a:solidFill>
                <a:prstClr val="black"/>
              </a:solidFill>
              <a:latin typeface="Arial" panose="020B0604020202020204" pitchFamily="34" charset="0"/>
              <a:cs typeface="Arial" panose="020B0604020202020204" pitchFamily="34" charset="0"/>
            </a:endParaRPr>
          </a:p>
          <a:p>
            <a:pPr>
              <a:spcBef>
                <a:spcPct val="50000"/>
              </a:spcBef>
            </a:pPr>
            <a:r>
              <a:rPr lang="en-US" b="1" dirty="0" smtClean="0">
                <a:solidFill>
                  <a:prstClr val="black"/>
                </a:solidFill>
                <a:latin typeface="Arial" panose="020B0604020202020204" pitchFamily="34" charset="0"/>
                <a:cs typeface="Arial" panose="020B0604020202020204" pitchFamily="34" charset="0"/>
              </a:rPr>
              <a:t>Project Team</a:t>
            </a:r>
          </a:p>
          <a:p>
            <a:pPr lvl="1">
              <a:spcBef>
                <a:spcPct val="50000"/>
              </a:spcBef>
            </a:pPr>
            <a:r>
              <a:rPr lang="en-US" b="1" dirty="0" smtClean="0">
                <a:solidFill>
                  <a:prstClr val="black"/>
                </a:solidFill>
                <a:latin typeface="Arial" panose="020B0604020202020204" pitchFamily="34" charset="0"/>
                <a:cs typeface="Arial" panose="020B0604020202020204" pitchFamily="34" charset="0"/>
              </a:rPr>
              <a:t>PI:</a:t>
            </a:r>
            <a:r>
              <a:rPr lang="en-US" dirty="0" smtClean="0">
                <a:solidFill>
                  <a:prstClr val="black"/>
                </a:solidFill>
                <a:latin typeface="Arial" panose="020B0604020202020204" pitchFamily="34" charset="0"/>
                <a:cs typeface="Arial" panose="020B0604020202020204" pitchFamily="34" charset="0"/>
              </a:rPr>
              <a:t> Molly Reif </a:t>
            </a:r>
            <a:r>
              <a:rPr lang="en-US" dirty="0">
                <a:solidFill>
                  <a:prstClr val="black"/>
                </a:solidFill>
                <a:latin typeface="Arial" panose="020B0604020202020204" pitchFamily="34" charset="0"/>
                <a:cs typeface="Arial" panose="020B0604020202020204" pitchFamily="34" charset="0"/>
              </a:rPr>
              <a:t>(CEERD-EEC</a:t>
            </a:r>
            <a:r>
              <a:rPr lang="en-US" dirty="0" smtClean="0">
                <a:solidFill>
                  <a:prstClr val="black"/>
                </a:solidFill>
                <a:latin typeface="Arial" panose="020B0604020202020204" pitchFamily="34" charset="0"/>
                <a:cs typeface="Arial" panose="020B0604020202020204" pitchFamily="34" charset="0"/>
              </a:rPr>
              <a:t>) </a:t>
            </a:r>
          </a:p>
          <a:p>
            <a:pPr lvl="1">
              <a:spcBef>
                <a:spcPct val="50000"/>
              </a:spcBef>
            </a:pPr>
            <a:r>
              <a:rPr lang="en-US" dirty="0" smtClean="0">
                <a:solidFill>
                  <a:prstClr val="black"/>
                </a:solidFill>
                <a:latin typeface="Arial" panose="020B0604020202020204" pitchFamily="34" charset="0"/>
                <a:cs typeface="Arial" panose="020B0604020202020204" pitchFamily="34" charset="0"/>
              </a:rPr>
              <a:t>Christina Saltus (CEERD-EEC)</a:t>
            </a:r>
          </a:p>
          <a:p>
            <a:pPr lvl="1"/>
            <a:r>
              <a:rPr lang="en-US" dirty="0" smtClean="0">
                <a:solidFill>
                  <a:prstClr val="black"/>
                </a:solidFill>
                <a:latin typeface="Arial" panose="020B0604020202020204" pitchFamily="34" charset="0"/>
                <a:cs typeface="Arial" panose="020B0604020202020204" pitchFamily="34" charset="0"/>
              </a:rPr>
              <a:t>Erich Emery (LRD)</a:t>
            </a:r>
          </a:p>
          <a:p>
            <a:pPr lvl="1"/>
            <a:r>
              <a:rPr lang="en-US" dirty="0" smtClean="0">
                <a:solidFill>
                  <a:prstClr val="black"/>
                </a:solidFill>
                <a:latin typeface="Arial" panose="020B0604020202020204" pitchFamily="34" charset="0"/>
                <a:cs typeface="Arial" panose="020B0604020202020204" pitchFamily="34" charset="0"/>
              </a:rPr>
              <a:t>Glen Higdon (SAM)</a:t>
            </a:r>
          </a:p>
          <a:p>
            <a:pPr lvl="1"/>
            <a:r>
              <a:rPr lang="en-US" dirty="0" smtClean="0">
                <a:solidFill>
                  <a:prstClr val="black"/>
                </a:solidFill>
                <a:latin typeface="Arial" panose="020B0604020202020204" pitchFamily="34" charset="0"/>
                <a:cs typeface="Arial" panose="020B0604020202020204" pitchFamily="34" charset="0"/>
              </a:rPr>
              <a:t>Richard Johansen (</a:t>
            </a:r>
            <a:r>
              <a:rPr lang="en-US" dirty="0">
                <a:solidFill>
                  <a:prstClr val="black"/>
                </a:solidFill>
                <a:latin typeface="Arial" panose="020B0604020202020204" pitchFamily="34" charset="0"/>
                <a:cs typeface="Arial" panose="020B0604020202020204" pitchFamily="34" charset="0"/>
              </a:rPr>
              <a:t>CEERD-EEC</a:t>
            </a:r>
            <a:r>
              <a:rPr lang="en-US" dirty="0" smtClean="0">
                <a:solidFill>
                  <a:prstClr val="black"/>
                </a:solidFill>
                <a:latin typeface="Arial" panose="020B0604020202020204" pitchFamily="34" charset="0"/>
                <a:cs typeface="Arial" panose="020B0604020202020204" pitchFamily="34" charset="0"/>
              </a:rPr>
              <a:t>)  </a:t>
            </a:r>
          </a:p>
          <a:p>
            <a:pPr marL="0" indent="0">
              <a:buFont typeface="Arial" panose="020B0604020202020204" pitchFamily="34" charset="0"/>
              <a:buNone/>
            </a:pPr>
            <a:endParaRPr lang="en-US" dirty="0" smtClean="0"/>
          </a:p>
          <a:p>
            <a:endParaRPr lang="en-US" dirty="0" smtClean="0"/>
          </a:p>
          <a:p>
            <a:endParaRPr lang="en-US" dirty="0"/>
          </a:p>
        </p:txBody>
      </p:sp>
    </p:spTree>
    <p:extLst>
      <p:ext uri="{BB962C8B-B14F-4D97-AF65-F5344CB8AC3E}">
        <p14:creationId xmlns:p14="http://schemas.microsoft.com/office/powerpoint/2010/main" val="319213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Problem &amp; Cost</a:t>
            </a:r>
            <a:endParaRPr lang="en-US" sz="4400" b="1" dirty="0">
              <a:solidFill>
                <a:prstClr val="black"/>
              </a:solidFill>
              <a:latin typeface="Calibri" panose="020F0502020204030204"/>
            </a:endParaRPr>
          </a:p>
        </p:txBody>
      </p:sp>
      <p:sp>
        <p:nvSpPr>
          <p:cNvPr id="3" name="Content Placeholder 2"/>
          <p:cNvSpPr txBox="1">
            <a:spLocks/>
          </p:cNvSpPr>
          <p:nvPr/>
        </p:nvSpPr>
        <p:spPr>
          <a:xfrm>
            <a:off x="819150" y="1840302"/>
            <a:ext cx="6962775" cy="4351338"/>
          </a:xfrm>
          <a:prstGeom prst="rect">
            <a:avLst/>
          </a:prstGeom>
          <a:solidFill>
            <a:schemeClr val="bg1"/>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Declining water quality continues to be global concern, particularly HABs have seen a dramatic increase in both frequency and extent over the last few </a:t>
            </a:r>
            <a:r>
              <a:rPr lang="en-US" dirty="0" smtClean="0"/>
              <a:t>decades</a:t>
            </a:r>
          </a:p>
          <a:p>
            <a:endParaRPr lang="en-US" dirty="0" smtClean="0"/>
          </a:p>
          <a:p>
            <a:r>
              <a:rPr lang="en-US" dirty="0" smtClean="0"/>
              <a:t>Human and Animal Health</a:t>
            </a:r>
          </a:p>
          <a:p>
            <a:pPr lvl="1"/>
            <a:r>
              <a:rPr lang="en-US" dirty="0" smtClean="0"/>
              <a:t>HABs produce toxins such as </a:t>
            </a:r>
            <a:r>
              <a:rPr lang="en-US" dirty="0" err="1" smtClean="0"/>
              <a:t>dermatoxins</a:t>
            </a:r>
            <a:r>
              <a:rPr lang="en-US" dirty="0" smtClean="0"/>
              <a:t>, </a:t>
            </a:r>
            <a:r>
              <a:rPr lang="en-US" dirty="0" err="1" smtClean="0"/>
              <a:t>hepatoxins</a:t>
            </a:r>
            <a:r>
              <a:rPr lang="en-US" dirty="0" smtClean="0"/>
              <a:t>, and neurotoxins that are “harmful” to both human and animal health </a:t>
            </a:r>
            <a:r>
              <a:rPr lang="en-US" sz="2000" dirty="0" smtClean="0"/>
              <a:t> </a:t>
            </a:r>
            <a:endParaRPr lang="en-US" dirty="0" smtClean="0"/>
          </a:p>
          <a:p>
            <a:r>
              <a:rPr lang="en-US" dirty="0" smtClean="0"/>
              <a:t>Economic</a:t>
            </a:r>
          </a:p>
          <a:p>
            <a:pPr lvl="1"/>
            <a:r>
              <a:rPr lang="en-US" dirty="0" smtClean="0"/>
              <a:t>Increased water treatment</a:t>
            </a:r>
          </a:p>
          <a:p>
            <a:pPr lvl="1"/>
            <a:r>
              <a:rPr lang="en-US" dirty="0" smtClean="0"/>
              <a:t>Aquaculture and fisheries loss</a:t>
            </a:r>
          </a:p>
          <a:p>
            <a:pPr lvl="1"/>
            <a:r>
              <a:rPr lang="en-US" dirty="0" smtClean="0"/>
              <a:t>Recreational restrictions or closures</a:t>
            </a:r>
          </a:p>
          <a:p>
            <a:pPr lvl="1"/>
            <a:r>
              <a:rPr lang="en-US" dirty="0" smtClean="0"/>
              <a:t>Extreme years topping $1,000,000,000 in losses </a:t>
            </a:r>
          </a:p>
          <a:p>
            <a:r>
              <a:rPr lang="en-US" dirty="0" smtClean="0"/>
              <a:t>Water Quality and Ecosystems</a:t>
            </a:r>
          </a:p>
          <a:p>
            <a:pPr lvl="1"/>
            <a:r>
              <a:rPr lang="en-US" dirty="0" smtClean="0"/>
              <a:t>The short term impacts may be hypoxic or anoxic conditions resulting in aquatic organism deaths and the altering of the food-web</a:t>
            </a:r>
          </a:p>
          <a:p>
            <a:pPr lvl="1"/>
            <a:r>
              <a:rPr lang="en-US" dirty="0" smtClean="0"/>
              <a:t>Persistent long-term effects are still unknown</a:t>
            </a:r>
            <a:endParaRPr lang="en-US" dirty="0"/>
          </a:p>
        </p:txBody>
      </p:sp>
      <p:pic>
        <p:nvPicPr>
          <p:cNvPr id="4" name="Picture 6"/>
          <p:cNvPicPr>
            <a:picLocks noChangeAspect="1" noChangeArrowheads="1"/>
          </p:cNvPicPr>
          <p:nvPr/>
        </p:nvPicPr>
        <p:blipFill>
          <a:blip r:embed="rId2" cstate="print">
            <a:lum bright="10000"/>
          </a:blip>
          <a:srcRect l="37515" t="19604" b="34659"/>
          <a:stretch>
            <a:fillRect/>
          </a:stretch>
        </p:blipFill>
        <p:spPr bwMode="auto">
          <a:xfrm>
            <a:off x="7999978" y="1840302"/>
            <a:ext cx="4020573" cy="1861457"/>
          </a:xfrm>
          <a:prstGeom prst="rect">
            <a:avLst/>
          </a:prstGeom>
          <a:noFill/>
          <a:ln w="9525">
            <a:noFill/>
            <a:miter lim="800000"/>
            <a:headEnd/>
            <a:tailEnd/>
          </a:ln>
        </p:spPr>
      </p:pic>
      <p:sp>
        <p:nvSpPr>
          <p:cNvPr id="5" name="TextBox 4"/>
          <p:cNvSpPr txBox="1"/>
          <p:nvPr/>
        </p:nvSpPr>
        <p:spPr>
          <a:xfrm>
            <a:off x="8247458" y="2586364"/>
            <a:ext cx="3739243" cy="369332"/>
          </a:xfrm>
          <a:prstGeom prst="rect">
            <a:avLst/>
          </a:prstGeom>
          <a:noFill/>
        </p:spPr>
        <p:txBody>
          <a:bodyPr wrap="square" rtlCol="0">
            <a:spAutoFit/>
          </a:bodyPr>
          <a:lstStyle/>
          <a:p>
            <a:r>
              <a:rPr lang="en-US" dirty="0">
                <a:solidFill>
                  <a:schemeClr val="bg1"/>
                </a:solidFill>
              </a:rPr>
              <a:t>Ohio River HAB 2015 (~700 miles)</a:t>
            </a:r>
          </a:p>
        </p:txBody>
      </p:sp>
      <p:pic>
        <p:nvPicPr>
          <p:cNvPr id="6" name="Picture 5"/>
          <p:cNvPicPr>
            <a:picLocks noChangeAspect="1"/>
          </p:cNvPicPr>
          <p:nvPr/>
        </p:nvPicPr>
        <p:blipFill>
          <a:blip r:embed="rId3"/>
          <a:stretch>
            <a:fillRect/>
          </a:stretch>
        </p:blipFill>
        <p:spPr>
          <a:xfrm>
            <a:off x="7966127" y="3843345"/>
            <a:ext cx="4020573" cy="2623596"/>
          </a:xfrm>
          <a:prstGeom prst="rect">
            <a:avLst/>
          </a:prstGeom>
        </p:spPr>
      </p:pic>
    </p:spTree>
    <p:extLst>
      <p:ext uri="{BB962C8B-B14F-4D97-AF65-F5344CB8AC3E}">
        <p14:creationId xmlns:p14="http://schemas.microsoft.com/office/powerpoint/2010/main" val="3778410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6267170" cy="4351338"/>
          </a:xfrm>
        </p:spPr>
        <p:txBody>
          <a:bodyPr>
            <a:normAutofit fontScale="85000" lnSpcReduction="20000"/>
          </a:bodyPr>
          <a:lstStyle/>
          <a:p>
            <a:r>
              <a:rPr lang="en-US" dirty="0" smtClean="0">
                <a:latin typeface="Arial" panose="020B0604020202020204" pitchFamily="34" charset="0"/>
                <a:cs typeface="Arial" panose="020B0604020202020204" pitchFamily="34" charset="0"/>
              </a:rPr>
              <a:t>Remote sensing HABs is possible because the photo-reactive pigments produced by algae can be ‘sensed’ by satellite imagers</a:t>
            </a:r>
          </a:p>
          <a:p>
            <a:r>
              <a:rPr lang="en-US" dirty="0" smtClean="0">
                <a:latin typeface="Arial" panose="020B0604020202020204" pitchFamily="34" charset="0"/>
                <a:cs typeface="Arial" panose="020B0604020202020204" pitchFamily="34" charset="0"/>
              </a:rPr>
              <a:t>Chlorophyll(s) (</a:t>
            </a:r>
            <a:r>
              <a:rPr lang="en-US" dirty="0" err="1" smtClean="0">
                <a:latin typeface="Arial" panose="020B0604020202020204" pitchFamily="34" charset="0"/>
                <a:cs typeface="Arial" panose="020B0604020202020204" pitchFamily="34" charset="0"/>
              </a:rPr>
              <a:t>Chl</a:t>
            </a:r>
            <a:r>
              <a:rPr lang="en-US" baseline="-25000" dirty="0" err="1" smtClean="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Ubiquitous phytoplankton pigment with absorption features around 433 nm and 686 nm and reflectance peaks at 550 nm and 715 nm.</a:t>
            </a:r>
          </a:p>
          <a:p>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Phycocyanin</a:t>
            </a:r>
            <a:r>
              <a:rPr lang="en-US" dirty="0" smtClean="0">
                <a:latin typeface="Arial" panose="020B0604020202020204" pitchFamily="34" charset="0"/>
                <a:cs typeface="Arial" panose="020B0604020202020204" pitchFamily="34" charset="0"/>
              </a:rPr>
              <a:t> </a:t>
            </a:r>
          </a:p>
          <a:p>
            <a:pPr lvl="1"/>
            <a:r>
              <a:rPr lang="en-US" dirty="0" smtClean="0">
                <a:latin typeface="Arial" panose="020B0604020202020204" pitchFamily="34" charset="0"/>
                <a:cs typeface="Arial" panose="020B0604020202020204" pitchFamily="34" charset="0"/>
              </a:rPr>
              <a:t>Cyanobacteria specific pigment with major absorption feature at 620 nm. </a:t>
            </a:r>
          </a:p>
          <a:p>
            <a:r>
              <a:rPr lang="en-US" dirty="0" smtClean="0">
                <a:latin typeface="Arial" panose="020B0604020202020204" pitchFamily="34" charset="0"/>
                <a:cs typeface="Arial" panose="020B0604020202020204" pitchFamily="34" charset="0"/>
              </a:rPr>
              <a:t>Turbidity</a:t>
            </a:r>
          </a:p>
          <a:p>
            <a:pPr lvl="1"/>
            <a:r>
              <a:rPr lang="en-US" dirty="0" smtClean="0">
                <a:latin typeface="Arial" panose="020B0604020202020204" pitchFamily="34" charset="0"/>
                <a:cs typeface="Arial" panose="020B0604020202020204" pitchFamily="34" charset="0"/>
              </a:rPr>
              <a:t>General measure of water clarity</a:t>
            </a:r>
          </a:p>
          <a:p>
            <a:pPr lvl="1"/>
            <a:r>
              <a:rPr lang="en-US" dirty="0" smtClean="0">
                <a:latin typeface="Arial" panose="020B0604020202020204" pitchFamily="34" charset="0"/>
                <a:cs typeface="Arial" panose="020B0604020202020204" pitchFamily="34" charset="0"/>
              </a:rPr>
              <a:t>Effect of backscattering caused by suspended material in the water column </a:t>
            </a:r>
          </a:p>
          <a:p>
            <a:endParaRPr lang="en-US" dirty="0"/>
          </a:p>
        </p:txBody>
      </p:sp>
      <p:pic>
        <p:nvPicPr>
          <p:cNvPr id="6" name="Picture 4" descr="https://ars.els-cdn.com/content/image/1-s2.0-S1568988315301839-gr1_lr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0925" y="1825625"/>
            <a:ext cx="4951926" cy="37179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Remote Sensing &amp; Water Quality Proxies</a:t>
            </a:r>
            <a:endParaRPr lang="en-US" sz="4400" b="1" dirty="0">
              <a:solidFill>
                <a:prstClr val="black"/>
              </a:solidFill>
              <a:latin typeface="Calibri" panose="020F0502020204030204"/>
            </a:endParaRPr>
          </a:p>
        </p:txBody>
      </p:sp>
    </p:spTree>
    <p:extLst>
      <p:ext uri="{BB962C8B-B14F-4D97-AF65-F5344CB8AC3E}">
        <p14:creationId xmlns:p14="http://schemas.microsoft.com/office/powerpoint/2010/main" val="776742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4E2CD845-2EFD-4777-8B77-9625BEB0F1DA}"/>
              </a:ext>
            </a:extLst>
          </p:cNvPr>
          <p:cNvGraphicFramePr>
            <a:graphicFrameLocks noGrp="1"/>
          </p:cNvGraphicFramePr>
          <p:nvPr>
            <p:ph idx="1"/>
            <p:extLst/>
          </p:nvPr>
        </p:nvGraphicFramePr>
        <p:xfrm>
          <a:off x="838200" y="1825625"/>
          <a:ext cx="10515600" cy="466725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a:blip r:embed="rId4"/>
          <a:stretch>
            <a:fillRect/>
          </a:stretch>
        </p:blipFill>
        <p:spPr>
          <a:xfrm>
            <a:off x="919585" y="1825625"/>
            <a:ext cx="10510415" cy="4669941"/>
          </a:xfrm>
          <a:prstGeom prst="rect">
            <a:avLst/>
          </a:prstGeom>
        </p:spPr>
      </p:pic>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Expectations vs. Reality</a:t>
            </a:r>
            <a:endParaRPr lang="en-US" sz="4400" b="1" dirty="0">
              <a:solidFill>
                <a:prstClr val="black"/>
              </a:solidFill>
              <a:latin typeface="Calibri" panose="020F0502020204030204"/>
            </a:endParaRPr>
          </a:p>
        </p:txBody>
      </p:sp>
    </p:spTree>
    <p:extLst>
      <p:ext uri="{BB962C8B-B14F-4D97-AF65-F5344CB8AC3E}">
        <p14:creationId xmlns:p14="http://schemas.microsoft.com/office/powerpoint/2010/main" val="121604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1BA35A-F307-4B18-89D5-0611A025C743}"/>
              </a:ext>
            </a:extLst>
          </p:cNvPr>
          <p:cNvSpPr>
            <a:spLocks noGrp="1"/>
          </p:cNvSpPr>
          <p:nvPr>
            <p:ph idx="1"/>
          </p:nvPr>
        </p:nvSpPr>
        <p:spPr>
          <a:xfrm>
            <a:off x="838200" y="1825624"/>
            <a:ext cx="5838825" cy="4354929"/>
          </a:xfrm>
        </p:spPr>
        <p:txBody>
          <a:bodyPr>
            <a:normAutofit fontScale="77500" lnSpcReduction="20000"/>
          </a:bodyPr>
          <a:lstStyle/>
          <a:p>
            <a:r>
              <a:rPr lang="en-US" dirty="0" smtClean="0">
                <a:latin typeface="Arial" panose="020B0604020202020204" pitchFamily="34" charset="0"/>
                <a:cs typeface="Arial" panose="020B0604020202020204" pitchFamily="34" charset="0"/>
              </a:rPr>
              <a:t>Imagery acquisition:</a:t>
            </a:r>
          </a:p>
          <a:p>
            <a:pPr lvl="1"/>
            <a:r>
              <a:rPr lang="en-US" dirty="0" smtClean="0">
                <a:hlinkClick r:id="rId2"/>
              </a:rPr>
              <a:t>European Space Agency (ESA) Copernicus Hub </a:t>
            </a:r>
            <a:endParaRPr lang="en-US" dirty="0"/>
          </a:p>
          <a:p>
            <a:pPr lvl="1"/>
            <a:r>
              <a:rPr lang="en-US" dirty="0" smtClean="0">
                <a:hlinkClick r:id="rId3"/>
              </a:rPr>
              <a:t>US Geologic Survey (USGS) Earth Explorer </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Atmospheric correction:</a:t>
            </a:r>
          </a:p>
          <a:p>
            <a:pPr lvl="1"/>
            <a:r>
              <a:rPr lang="en-US" dirty="0" smtClean="0">
                <a:latin typeface="Arial" panose="020B0604020202020204" pitchFamily="34" charset="0"/>
                <a:cs typeface="Arial" panose="020B0604020202020204" pitchFamily="34" charset="0"/>
              </a:rPr>
              <a:t>Agencies now providing level-2 (atmospherically corrected) imagery directly.</a:t>
            </a:r>
          </a:p>
          <a:p>
            <a:pPr lvl="1"/>
            <a:endParaRPr lang="en-US" dirty="0" smtClean="0">
              <a:latin typeface="Arial" panose="020B0604020202020204" pitchFamily="34" charset="0"/>
              <a:cs typeface="Arial" panose="020B0604020202020204" pitchFamily="34" charset="0"/>
            </a:endParaRPr>
          </a:p>
          <a:p>
            <a:pPr lvl="1"/>
            <a:r>
              <a:rPr lang="en-US" dirty="0" smtClean="0">
                <a:latin typeface="Arial" panose="020B0604020202020204" pitchFamily="34" charset="0"/>
                <a:cs typeface="Arial" panose="020B0604020202020204" pitchFamily="34" charset="0"/>
              </a:rPr>
              <a:t>AC techniques may have major implications on the quality of the imagery, but this is beyond the scope of this presentation.</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Additional Image processing</a:t>
            </a:r>
          </a:p>
          <a:p>
            <a:pPr lvl="1"/>
            <a:r>
              <a:rPr lang="en-US" dirty="0" smtClean="0">
                <a:latin typeface="Arial" panose="020B0604020202020204" pitchFamily="34" charset="0"/>
                <a:cs typeface="Arial" panose="020B0604020202020204" pitchFamily="34" charset="0"/>
              </a:rPr>
              <a:t>Area selection</a:t>
            </a:r>
          </a:p>
          <a:p>
            <a:pPr lvl="1"/>
            <a:r>
              <a:rPr lang="en-US" dirty="0" smtClean="0">
                <a:latin typeface="Arial" panose="020B0604020202020204" pitchFamily="34" charset="0"/>
                <a:cs typeface="Arial" panose="020B0604020202020204" pitchFamily="34" charset="0"/>
              </a:rPr>
              <a:t>Band sub-setting</a:t>
            </a:r>
          </a:p>
          <a:p>
            <a:pPr lvl="2"/>
            <a:endParaRPr lang="en-US" dirty="0" smtClean="0">
              <a:latin typeface="Arial" panose="020B0604020202020204" pitchFamily="34" charset="0"/>
              <a:cs typeface="Arial" panose="020B0604020202020204" pitchFamily="34" charset="0"/>
            </a:endParaRPr>
          </a:p>
        </p:txBody>
      </p:sp>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latin typeface="Arial" pitchFamily="34" charset="0"/>
                <a:cs typeface="Arial" pitchFamily="34" charset="0"/>
              </a:rPr>
              <a:t>Satellite Imagery</a:t>
            </a:r>
            <a:endParaRPr lang="en-US" sz="4400" b="1" dirty="0">
              <a:latin typeface="Arial" pitchFamily="34" charset="0"/>
              <a:cs typeface="Arial"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3538518051"/>
              </p:ext>
            </p:extLst>
          </p:nvPr>
        </p:nvGraphicFramePr>
        <p:xfrm>
          <a:off x="6931238" y="1643063"/>
          <a:ext cx="4627722" cy="4537491"/>
        </p:xfrm>
        <a:graphic>
          <a:graphicData uri="http://schemas.openxmlformats.org/drawingml/2006/table">
            <a:tbl>
              <a:tblPr firstRow="1" firstCol="1" bandRow="1">
                <a:tableStyleId>{8799B23B-EC83-4686-B30A-512413B5E67A}</a:tableStyleId>
              </a:tblPr>
              <a:tblGrid>
                <a:gridCol w="2051649">
                  <a:extLst>
                    <a:ext uri="{9D8B030D-6E8A-4147-A177-3AD203B41FA5}">
                      <a16:colId xmlns:a16="http://schemas.microsoft.com/office/drawing/2014/main" val="4209674332"/>
                    </a:ext>
                  </a:extLst>
                </a:gridCol>
                <a:gridCol w="1285336">
                  <a:extLst>
                    <a:ext uri="{9D8B030D-6E8A-4147-A177-3AD203B41FA5}">
                      <a16:colId xmlns:a16="http://schemas.microsoft.com/office/drawing/2014/main" val="539415029"/>
                    </a:ext>
                  </a:extLst>
                </a:gridCol>
                <a:gridCol w="1290737">
                  <a:extLst>
                    <a:ext uri="{9D8B030D-6E8A-4147-A177-3AD203B41FA5}">
                      <a16:colId xmlns:a16="http://schemas.microsoft.com/office/drawing/2014/main" val="820516237"/>
                    </a:ext>
                  </a:extLst>
                </a:gridCol>
              </a:tblGrid>
              <a:tr h="830121">
                <a:tc>
                  <a:txBody>
                    <a:bodyPr/>
                    <a:lstStyle/>
                    <a:p>
                      <a:pPr marL="0" marR="0">
                        <a:lnSpc>
                          <a:spcPct val="107000"/>
                        </a:lnSpc>
                        <a:spcBef>
                          <a:spcPts val="0"/>
                        </a:spcBef>
                        <a:spcAft>
                          <a:spcPts val="0"/>
                        </a:spcAft>
                      </a:pPr>
                      <a:r>
                        <a:rPr lang="en-US" sz="1800" dirty="0">
                          <a:effectLst/>
                        </a:rPr>
                        <a:t>Satellite Imager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Spatial Resolution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Temporal Resolution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3876041"/>
                  </a:ext>
                </a:extLst>
              </a:tr>
              <a:tr h="830121">
                <a:tc>
                  <a:txBody>
                    <a:bodyPr/>
                    <a:lstStyle/>
                    <a:p>
                      <a:pPr marL="0" marR="0">
                        <a:lnSpc>
                          <a:spcPct val="107000"/>
                        </a:lnSpc>
                        <a:spcBef>
                          <a:spcPts val="0"/>
                        </a:spcBef>
                        <a:spcAft>
                          <a:spcPts val="0"/>
                        </a:spcAft>
                      </a:pPr>
                      <a:r>
                        <a:rPr lang="en-US" sz="1800" dirty="0">
                          <a:effectLst/>
                          <a:hlinkClick r:id="rId4"/>
                        </a:rPr>
                        <a:t>Worldview-2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1.8m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1.1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2751155"/>
                  </a:ext>
                </a:extLst>
              </a:tr>
              <a:tr h="405669">
                <a:tc>
                  <a:txBody>
                    <a:bodyPr/>
                    <a:lstStyle/>
                    <a:p>
                      <a:pPr marL="0" marR="0">
                        <a:lnSpc>
                          <a:spcPct val="107000"/>
                        </a:lnSpc>
                        <a:spcBef>
                          <a:spcPts val="0"/>
                        </a:spcBef>
                        <a:spcAft>
                          <a:spcPts val="0"/>
                        </a:spcAft>
                      </a:pPr>
                      <a:r>
                        <a:rPr lang="en-US" sz="1800" dirty="0">
                          <a:effectLst/>
                          <a:hlinkClick r:id="rId5"/>
                        </a:rPr>
                        <a:t>Sentinel-2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10-20m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5-10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1425189"/>
                  </a:ext>
                </a:extLst>
              </a:tr>
              <a:tr h="405669">
                <a:tc>
                  <a:txBody>
                    <a:bodyPr/>
                    <a:lstStyle/>
                    <a:p>
                      <a:pPr marL="0" marR="0">
                        <a:lnSpc>
                          <a:spcPct val="107000"/>
                        </a:lnSpc>
                        <a:spcBef>
                          <a:spcPts val="0"/>
                        </a:spcBef>
                        <a:spcAft>
                          <a:spcPts val="0"/>
                        </a:spcAft>
                      </a:pPr>
                      <a:r>
                        <a:rPr lang="en-US" sz="1800" dirty="0">
                          <a:effectLst/>
                          <a:hlinkClick r:id="rId6"/>
                        </a:rPr>
                        <a:t>Landsat-8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16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3960958"/>
                  </a:ext>
                </a:extLst>
              </a:tr>
              <a:tr h="405669">
                <a:tc>
                  <a:txBody>
                    <a:bodyPr/>
                    <a:lstStyle/>
                    <a:p>
                      <a:pPr marL="0" marR="0">
                        <a:lnSpc>
                          <a:spcPct val="107000"/>
                        </a:lnSpc>
                        <a:spcBef>
                          <a:spcPts val="0"/>
                        </a:spcBef>
                        <a:spcAft>
                          <a:spcPts val="0"/>
                        </a:spcAft>
                      </a:pPr>
                      <a:r>
                        <a:rPr lang="en-US" sz="1800" dirty="0">
                          <a:effectLst/>
                          <a:hlinkClick r:id="rId7"/>
                        </a:rPr>
                        <a:t>MODIS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250m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1-2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7495844"/>
                  </a:ext>
                </a:extLst>
              </a:tr>
              <a:tr h="830121">
                <a:tc>
                  <a:txBody>
                    <a:bodyPr/>
                    <a:lstStyle/>
                    <a:p>
                      <a:pPr marL="0" marR="0">
                        <a:lnSpc>
                          <a:spcPct val="107000"/>
                        </a:lnSpc>
                        <a:spcBef>
                          <a:spcPts val="0"/>
                        </a:spcBef>
                        <a:spcAft>
                          <a:spcPts val="0"/>
                        </a:spcAft>
                      </a:pPr>
                      <a:r>
                        <a:rPr lang="en-US" sz="1800" dirty="0">
                          <a:effectLst/>
                          <a:hlinkClick r:id="rId8"/>
                        </a:rPr>
                        <a:t>MERIS</a:t>
                      </a:r>
                      <a:r>
                        <a:rPr lang="en-US" sz="1800" dirty="0">
                          <a:effectLst/>
                        </a:rPr>
                        <a:t> (2002-2012)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0193543"/>
                  </a:ext>
                </a:extLst>
              </a:tr>
              <a:tr h="830121">
                <a:tc>
                  <a:txBody>
                    <a:bodyPr/>
                    <a:lstStyle/>
                    <a:p>
                      <a:pPr marL="0" marR="0">
                        <a:lnSpc>
                          <a:spcPct val="107000"/>
                        </a:lnSpc>
                        <a:spcBef>
                          <a:spcPts val="0"/>
                        </a:spcBef>
                        <a:spcAft>
                          <a:spcPts val="0"/>
                        </a:spcAft>
                      </a:pPr>
                      <a:r>
                        <a:rPr lang="en-US" sz="1800" dirty="0">
                          <a:effectLst/>
                          <a:hlinkClick r:id="rId9"/>
                        </a:rPr>
                        <a:t>Sentinel-3</a:t>
                      </a:r>
                      <a:r>
                        <a:rPr lang="en-US" sz="1800" dirty="0">
                          <a:effectLst/>
                        </a:rPr>
                        <a:t> (OLCI)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300m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2-3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9874078"/>
                  </a:ext>
                </a:extLst>
              </a:tr>
            </a:tbl>
          </a:graphicData>
        </a:graphic>
      </p:graphicFrame>
    </p:spTree>
    <p:extLst>
      <p:ext uri="{BB962C8B-B14F-4D97-AF65-F5344CB8AC3E}">
        <p14:creationId xmlns:p14="http://schemas.microsoft.com/office/powerpoint/2010/main" val="10934669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38389087"/>
              </p:ext>
            </p:extLst>
          </p:nvPr>
        </p:nvGraphicFramePr>
        <p:xfrm>
          <a:off x="120770" y="1426088"/>
          <a:ext cx="5495026" cy="5226724"/>
        </p:xfrm>
        <a:graphic>
          <a:graphicData uri="http://schemas.openxmlformats.org/drawingml/2006/table">
            <a:tbl>
              <a:tblPr firstRow="1" firstCol="1" bandRow="1">
                <a:tableStyleId>{8799B23B-EC83-4686-B30A-512413B5E67A}</a:tableStyleId>
              </a:tblPr>
              <a:tblGrid>
                <a:gridCol w="2214832">
                  <a:extLst>
                    <a:ext uri="{9D8B030D-6E8A-4147-A177-3AD203B41FA5}">
                      <a16:colId xmlns:a16="http://schemas.microsoft.com/office/drawing/2014/main" val="3008670547"/>
                    </a:ext>
                  </a:extLst>
                </a:gridCol>
                <a:gridCol w="1020074">
                  <a:extLst>
                    <a:ext uri="{9D8B030D-6E8A-4147-A177-3AD203B41FA5}">
                      <a16:colId xmlns:a16="http://schemas.microsoft.com/office/drawing/2014/main" val="1114807466"/>
                    </a:ext>
                  </a:extLst>
                </a:gridCol>
                <a:gridCol w="2260120">
                  <a:extLst>
                    <a:ext uri="{9D8B030D-6E8A-4147-A177-3AD203B41FA5}">
                      <a16:colId xmlns:a16="http://schemas.microsoft.com/office/drawing/2014/main" val="2423162327"/>
                    </a:ext>
                  </a:extLst>
                </a:gridCol>
              </a:tblGrid>
              <a:tr h="412156">
                <a:tc>
                  <a:txBody>
                    <a:bodyPr/>
                    <a:lstStyle/>
                    <a:p>
                      <a:pPr marL="0" marR="0">
                        <a:lnSpc>
                          <a:spcPct val="107000"/>
                        </a:lnSpc>
                        <a:spcBef>
                          <a:spcPts val="0"/>
                        </a:spcBef>
                        <a:spcAft>
                          <a:spcPts val="0"/>
                        </a:spcAft>
                      </a:pPr>
                      <a:r>
                        <a:rPr lang="en-US" sz="1200" dirty="0">
                          <a:effectLst/>
                        </a:rPr>
                        <a:t>Water Quality Algorithm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dirty="0">
                          <a:effectLst/>
                        </a:rPr>
                        <a:t>Water Quality Parameter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dirty="0">
                          <a:effectLst/>
                        </a:rPr>
                        <a:t>Original Band Calculation</a:t>
                      </a:r>
                    </a:p>
                    <a:p>
                      <a:pPr marL="0" marR="0">
                        <a:lnSpc>
                          <a:spcPct val="107000"/>
                        </a:lnSpc>
                        <a:spcBef>
                          <a:spcPts val="0"/>
                        </a:spcBef>
                        <a:spcAft>
                          <a:spcPts val="0"/>
                        </a:spcAft>
                      </a:pPr>
                      <a:r>
                        <a:rPr lang="en-US" sz="1200" dirty="0">
                          <a:effectLst/>
                        </a:rPr>
                        <a:t>(w = wavelength in nm)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extLst>
                  <a:ext uri="{0D108BD9-81ED-4DB2-BD59-A6C34878D82A}">
                    <a16:rowId xmlns:a16="http://schemas.microsoft.com/office/drawing/2014/main" val="3031155599"/>
                  </a:ext>
                </a:extLst>
              </a:tr>
              <a:tr h="218844">
                <a:tc>
                  <a:txBody>
                    <a:bodyPr/>
                    <a:lstStyle/>
                    <a:p>
                      <a:pPr marL="0" marR="0">
                        <a:lnSpc>
                          <a:spcPct val="107000"/>
                        </a:lnSpc>
                        <a:spcBef>
                          <a:spcPts val="0"/>
                        </a:spcBef>
                        <a:spcAft>
                          <a:spcPts val="0"/>
                        </a:spcAft>
                      </a:pPr>
                      <a:r>
                        <a:rPr lang="en-US" sz="1200" dirty="0">
                          <a:effectLst/>
                        </a:rPr>
                        <a:t> Al10SABI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(w857 - w644) / (w458 + w529)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469231884"/>
                  </a:ext>
                </a:extLst>
              </a:tr>
              <a:tr h="218844">
                <a:tc>
                  <a:txBody>
                    <a:bodyPr/>
                    <a:lstStyle/>
                    <a:p>
                      <a:pPr marL="0" marR="0">
                        <a:lnSpc>
                          <a:spcPct val="107000"/>
                        </a:lnSpc>
                        <a:spcBef>
                          <a:spcPts val="0"/>
                        </a:spcBef>
                        <a:spcAft>
                          <a:spcPts val="0"/>
                        </a:spcAft>
                      </a:pPr>
                      <a:r>
                        <a:rPr lang="en-US" sz="1200" dirty="0">
                          <a:effectLst/>
                        </a:rPr>
                        <a:t> Am092Bsub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(w681 - w665)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246688388"/>
                  </a:ext>
                </a:extLst>
              </a:tr>
              <a:tr h="218844">
                <a:tc>
                  <a:txBody>
                    <a:bodyPr/>
                    <a:lstStyle/>
                    <a:p>
                      <a:pPr marL="0" marR="0">
                        <a:lnSpc>
                          <a:spcPct val="107000"/>
                        </a:lnSpc>
                        <a:spcBef>
                          <a:spcPts val="0"/>
                        </a:spcBef>
                        <a:spcAft>
                          <a:spcPts val="0"/>
                        </a:spcAft>
                      </a:pPr>
                      <a:r>
                        <a:rPr lang="en-US" sz="1200" dirty="0">
                          <a:effectLst/>
                        </a:rPr>
                        <a:t> Am09KBBI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(w686 - w658)/(w686 + 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193573250"/>
                  </a:ext>
                </a:extLst>
              </a:tr>
              <a:tr h="218844">
                <a:tc>
                  <a:txBody>
                    <a:bodyPr/>
                    <a:lstStyle/>
                    <a:p>
                      <a:pPr marL="0" marR="0">
                        <a:lnSpc>
                          <a:spcPct val="107000"/>
                        </a:lnSpc>
                        <a:spcBef>
                          <a:spcPts val="0"/>
                        </a:spcBef>
                        <a:spcAft>
                          <a:spcPts val="0"/>
                        </a:spcAft>
                      </a:pPr>
                      <a:r>
                        <a:rPr lang="en-US" sz="1200" dirty="0">
                          <a:effectLst/>
                        </a:rPr>
                        <a:t> Be162B643sub629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(w644-w629)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285712965"/>
                  </a:ext>
                </a:extLst>
              </a:tr>
              <a:tr h="218844">
                <a:tc>
                  <a:txBody>
                    <a:bodyPr/>
                    <a:lstStyle/>
                    <a:p>
                      <a:pPr marL="0" marR="0">
                        <a:lnSpc>
                          <a:spcPct val="107000"/>
                        </a:lnSpc>
                        <a:spcBef>
                          <a:spcPts val="0"/>
                        </a:spcBef>
                        <a:spcAft>
                          <a:spcPts val="0"/>
                        </a:spcAft>
                      </a:pPr>
                      <a:r>
                        <a:rPr lang="en-US" sz="1200" dirty="0">
                          <a:effectLst/>
                        </a:rPr>
                        <a:t> Be162B700sub601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(w700-w601)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48868239"/>
                  </a:ext>
                </a:extLst>
              </a:tr>
              <a:tr h="218844">
                <a:tc>
                  <a:txBody>
                    <a:bodyPr/>
                    <a:lstStyle/>
                    <a:p>
                      <a:pPr marL="0" marR="0">
                        <a:lnSpc>
                          <a:spcPct val="107000"/>
                        </a:lnSpc>
                        <a:spcBef>
                          <a:spcPts val="0"/>
                        </a:spcBef>
                        <a:spcAft>
                          <a:spcPts val="0"/>
                        </a:spcAft>
                      </a:pPr>
                      <a:r>
                        <a:rPr lang="en-US" sz="1200" dirty="0">
                          <a:effectLst/>
                        </a:rPr>
                        <a:t> Be162BsubPhy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(w715-w615)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092433451"/>
                  </a:ext>
                </a:extLst>
              </a:tr>
              <a:tr h="218844">
                <a:tc>
                  <a:txBody>
                    <a:bodyPr/>
                    <a:lstStyle/>
                    <a:p>
                      <a:pPr marL="0" marR="0">
                        <a:lnSpc>
                          <a:spcPct val="107000"/>
                        </a:lnSpc>
                        <a:spcBef>
                          <a:spcPts val="0"/>
                        </a:spcBef>
                        <a:spcAft>
                          <a:spcPts val="0"/>
                        </a:spcAft>
                      </a:pPr>
                      <a:r>
                        <a:rPr lang="en-US" sz="1200" dirty="0">
                          <a:effectLst/>
                        </a:rPr>
                        <a:t> Be16FLHblue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(w529) - (w644 + (w458 - w644))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53244864"/>
                  </a:ext>
                </a:extLst>
              </a:tr>
              <a:tr h="218844">
                <a:tc>
                  <a:txBody>
                    <a:bodyPr/>
                    <a:lstStyle/>
                    <a:p>
                      <a:pPr marL="0" marR="0">
                        <a:lnSpc>
                          <a:spcPct val="107000"/>
                        </a:lnSpc>
                        <a:spcBef>
                          <a:spcPts val="0"/>
                        </a:spcBef>
                        <a:spcAft>
                          <a:spcPts val="0"/>
                        </a:spcAft>
                      </a:pPr>
                      <a:r>
                        <a:rPr lang="en-US" sz="1200" dirty="0">
                          <a:effectLst/>
                        </a:rPr>
                        <a:t> Be16FLHBlueRedNIR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(w658)-(w857+(w458-w857))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74773187"/>
                  </a:ext>
                </a:extLst>
              </a:tr>
              <a:tr h="218844">
                <a:tc>
                  <a:txBody>
                    <a:bodyPr/>
                    <a:lstStyle/>
                    <a:p>
                      <a:pPr marL="0" marR="0">
                        <a:lnSpc>
                          <a:spcPct val="107000"/>
                        </a:lnSpc>
                        <a:spcBef>
                          <a:spcPts val="0"/>
                        </a:spcBef>
                        <a:spcAft>
                          <a:spcPts val="0"/>
                        </a:spcAft>
                      </a:pPr>
                      <a:r>
                        <a:rPr lang="en-US" sz="1200" dirty="0">
                          <a:effectLst/>
                        </a:rPr>
                        <a:t> Be16FLHGreenRedNIR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(w658)-(w857+(w558-w857))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569092441"/>
                  </a:ext>
                </a:extLst>
              </a:tr>
              <a:tr h="218844">
                <a:tc>
                  <a:txBody>
                    <a:bodyPr/>
                    <a:lstStyle/>
                    <a:p>
                      <a:pPr marL="0" marR="0">
                        <a:lnSpc>
                          <a:spcPct val="107000"/>
                        </a:lnSpc>
                        <a:spcBef>
                          <a:spcPts val="0"/>
                        </a:spcBef>
                        <a:spcAft>
                          <a:spcPts val="0"/>
                        </a:spcAft>
                      </a:pPr>
                      <a:r>
                        <a:rPr lang="en-US" sz="1200" dirty="0">
                          <a:effectLst/>
                        </a:rPr>
                        <a:t> Be16FLHviolet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(w529) - (w644 + (w429 - w644))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84476174"/>
                  </a:ext>
                </a:extLst>
              </a:tr>
              <a:tr h="218844">
                <a:tc>
                  <a:txBody>
                    <a:bodyPr/>
                    <a:lstStyle/>
                    <a:p>
                      <a:pPr marL="0" marR="0">
                        <a:lnSpc>
                          <a:spcPct val="107000"/>
                        </a:lnSpc>
                        <a:spcBef>
                          <a:spcPts val="0"/>
                        </a:spcBef>
                        <a:spcAft>
                          <a:spcPts val="0"/>
                        </a:spcAft>
                      </a:pPr>
                      <a:r>
                        <a:rPr lang="en-US" sz="1200">
                          <a:effectLst/>
                        </a:rPr>
                        <a:t> Be16FLHVioletRedNIR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(w658)-(w857+(w444-w857))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221947641"/>
                  </a:ext>
                </a:extLst>
              </a:tr>
              <a:tr h="218844">
                <a:tc>
                  <a:txBody>
                    <a:bodyPr/>
                    <a:lstStyle/>
                    <a:p>
                      <a:pPr marL="0" marR="0">
                        <a:lnSpc>
                          <a:spcPct val="107000"/>
                        </a:lnSpc>
                        <a:spcBef>
                          <a:spcPts val="0"/>
                        </a:spcBef>
                        <a:spcAft>
                          <a:spcPts val="0"/>
                        </a:spcAft>
                      </a:pPr>
                      <a:r>
                        <a:rPr lang="en-US" sz="1200">
                          <a:effectLst/>
                        </a:rPr>
                        <a:t> Be16MPI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((w615)-(w601)-(w644-w601))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544404496"/>
                  </a:ext>
                </a:extLst>
              </a:tr>
              <a:tr h="218844">
                <a:tc>
                  <a:txBody>
                    <a:bodyPr/>
                    <a:lstStyle/>
                    <a:p>
                      <a:pPr marL="0" marR="0">
                        <a:lnSpc>
                          <a:spcPct val="107000"/>
                        </a:lnSpc>
                        <a:spcBef>
                          <a:spcPts val="0"/>
                        </a:spcBef>
                        <a:spcAft>
                          <a:spcPts val="0"/>
                        </a:spcAft>
                      </a:pPr>
                      <a:r>
                        <a:rPr lang="en-US" sz="1200">
                          <a:effectLst/>
                        </a:rPr>
                        <a:t> Be16NDPhyI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(w700 - w622) / (w700 + w622)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697064311"/>
                  </a:ext>
                </a:extLst>
              </a:tr>
              <a:tr h="218844">
                <a:tc>
                  <a:txBody>
                    <a:bodyPr/>
                    <a:lstStyle/>
                    <a:p>
                      <a:pPr marL="0" marR="0">
                        <a:lnSpc>
                          <a:spcPct val="107000"/>
                        </a:lnSpc>
                        <a:spcBef>
                          <a:spcPts val="0"/>
                        </a:spcBef>
                        <a:spcAft>
                          <a:spcPts val="0"/>
                        </a:spcAft>
                      </a:pPr>
                      <a:r>
                        <a:rPr lang="en-US" sz="1200">
                          <a:effectLst/>
                        </a:rPr>
                        <a:t> Be16NDPhyI644over615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(w644-w615)/(w644+w615)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268046666"/>
                  </a:ext>
                </a:extLst>
              </a:tr>
              <a:tr h="218844">
                <a:tc>
                  <a:txBody>
                    <a:bodyPr/>
                    <a:lstStyle/>
                    <a:p>
                      <a:pPr marL="0" marR="0">
                        <a:lnSpc>
                          <a:spcPct val="107000"/>
                        </a:lnSpc>
                        <a:spcBef>
                          <a:spcPts val="0"/>
                        </a:spcBef>
                        <a:spcAft>
                          <a:spcPts val="0"/>
                        </a:spcAft>
                      </a:pPr>
                      <a:r>
                        <a:rPr lang="en-US" sz="1200">
                          <a:effectLst/>
                        </a:rPr>
                        <a:t> Be16NDPhyI644over629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(w644-w629)/(w644+w629)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91814838"/>
                  </a:ext>
                </a:extLst>
              </a:tr>
              <a:tr h="218844">
                <a:tc>
                  <a:txBody>
                    <a:bodyPr/>
                    <a:lstStyle/>
                    <a:p>
                      <a:pPr marL="0" marR="0">
                        <a:lnSpc>
                          <a:spcPct val="107000"/>
                        </a:lnSpc>
                        <a:spcBef>
                          <a:spcPts val="0"/>
                        </a:spcBef>
                        <a:spcAft>
                          <a:spcPts val="0"/>
                        </a:spcAft>
                      </a:pPr>
                      <a:r>
                        <a:rPr lang="en-US" sz="1200">
                          <a:effectLst/>
                        </a:rPr>
                        <a:t> Be16NDTIblue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(w658-w458)/(w658+w458)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729317423"/>
                  </a:ext>
                </a:extLst>
              </a:tr>
              <a:tr h="218844">
                <a:tc>
                  <a:txBody>
                    <a:bodyPr/>
                    <a:lstStyle/>
                    <a:p>
                      <a:pPr marL="0" marR="0">
                        <a:lnSpc>
                          <a:spcPct val="107000"/>
                        </a:lnSpc>
                        <a:spcBef>
                          <a:spcPts val="0"/>
                        </a:spcBef>
                        <a:spcAft>
                          <a:spcPts val="0"/>
                        </a:spcAft>
                      </a:pPr>
                      <a:r>
                        <a:rPr lang="en-US" sz="1200">
                          <a:effectLst/>
                        </a:rPr>
                        <a:t> Be16NDTIviolet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(w658-w444)/(w658+w444)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359694502"/>
                  </a:ext>
                </a:extLst>
              </a:tr>
              <a:tr h="218844">
                <a:tc>
                  <a:txBody>
                    <a:bodyPr/>
                    <a:lstStyle/>
                    <a:p>
                      <a:pPr marL="0" marR="0">
                        <a:lnSpc>
                          <a:spcPct val="107000"/>
                        </a:lnSpc>
                        <a:spcBef>
                          <a:spcPts val="0"/>
                        </a:spcBef>
                        <a:spcAft>
                          <a:spcPts val="0"/>
                        </a:spcAft>
                      </a:pPr>
                      <a:r>
                        <a:rPr lang="en-US" sz="1200" dirty="0">
                          <a:effectLst/>
                        </a:rPr>
                        <a:t> Be16Phy2BDA644over629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(w644/w629</a:t>
                      </a:r>
                      <a:r>
                        <a:rPr lang="en-US" sz="1200" dirty="0" smtClean="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962766677"/>
                  </a:ext>
                </a:extLst>
              </a:tr>
              <a:tr h="218844">
                <a:tc>
                  <a:txBody>
                    <a:bodyPr/>
                    <a:lstStyle/>
                    <a:p>
                      <a:pPr marL="0" marR="0">
                        <a:lnSpc>
                          <a:spcPct val="107000"/>
                        </a:lnSpc>
                        <a:spcBef>
                          <a:spcPts val="0"/>
                        </a:spcBef>
                        <a:spcAft>
                          <a:spcPts val="0"/>
                        </a:spcAft>
                      </a:pPr>
                      <a:r>
                        <a:rPr lang="en-US" sz="1200" dirty="0">
                          <a:effectLst/>
                        </a:rPr>
                        <a:t> Da052BDA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(w714/w672)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245262611"/>
                  </a:ext>
                </a:extLst>
              </a:tr>
              <a:tr h="218844">
                <a:tc>
                  <a:txBody>
                    <a:bodyPr/>
                    <a:lstStyle/>
                    <a:p>
                      <a:pPr marL="0" marR="0">
                        <a:lnSpc>
                          <a:spcPct val="107000"/>
                        </a:lnSpc>
                        <a:spcBef>
                          <a:spcPts val="0"/>
                        </a:spcBef>
                        <a:spcAft>
                          <a:spcPts val="0"/>
                        </a:spcAft>
                      </a:pPr>
                      <a:r>
                        <a:rPr lang="en-US" sz="1200" dirty="0">
                          <a:effectLst/>
                        </a:rPr>
                        <a:t> De933BDA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chlorophyll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(w600 - w648 - w625)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640061592"/>
                  </a:ext>
                </a:extLst>
              </a:tr>
              <a:tr h="218844">
                <a:tc>
                  <a:txBody>
                    <a:bodyPr/>
                    <a:lstStyle/>
                    <a:p>
                      <a:pPr marL="0" marR="0">
                        <a:lnSpc>
                          <a:spcPct val="107000"/>
                        </a:lnSpc>
                        <a:spcBef>
                          <a:spcPts val="0"/>
                        </a:spcBef>
                        <a:spcAft>
                          <a:spcPts val="0"/>
                        </a:spcAft>
                      </a:pPr>
                      <a:r>
                        <a:rPr lang="en-US" sz="1200" dirty="0">
                          <a:effectLst/>
                        </a:rPr>
                        <a:t> Gi033BDA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((1 / w672) - (1 / w715)) * (w757)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281328605"/>
                  </a:ext>
                </a:extLst>
              </a:tr>
              <a:tr h="218844">
                <a:tc>
                  <a:txBody>
                    <a:bodyPr/>
                    <a:lstStyle/>
                    <a:p>
                      <a:pPr marL="0" marR="0">
                        <a:lnSpc>
                          <a:spcPct val="107000"/>
                        </a:lnSpc>
                        <a:spcBef>
                          <a:spcPts val="0"/>
                        </a:spcBef>
                        <a:spcAft>
                          <a:spcPts val="0"/>
                        </a:spcAft>
                      </a:pPr>
                      <a:r>
                        <a:rPr lang="en-US" sz="1200" dirty="0">
                          <a:effectLst/>
                        </a:rPr>
                        <a:t> Go04MCI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(w709-w681-(w753-w681))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410620239"/>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344791527"/>
              </p:ext>
            </p:extLst>
          </p:nvPr>
        </p:nvGraphicFramePr>
        <p:xfrm>
          <a:off x="5615794" y="1426088"/>
          <a:ext cx="6245526" cy="5226715"/>
        </p:xfrm>
        <a:graphic>
          <a:graphicData uri="http://schemas.openxmlformats.org/drawingml/2006/table">
            <a:tbl>
              <a:tblPr firstRow="1" firstCol="1" bandRow="1">
                <a:tableStyleId>{8799B23B-EC83-4686-B30A-512413B5E67A}</a:tableStyleId>
              </a:tblPr>
              <a:tblGrid>
                <a:gridCol w="2765623">
                  <a:extLst>
                    <a:ext uri="{9D8B030D-6E8A-4147-A177-3AD203B41FA5}">
                      <a16:colId xmlns:a16="http://schemas.microsoft.com/office/drawing/2014/main" val="3008670547"/>
                    </a:ext>
                  </a:extLst>
                </a:gridCol>
                <a:gridCol w="1039425">
                  <a:extLst>
                    <a:ext uri="{9D8B030D-6E8A-4147-A177-3AD203B41FA5}">
                      <a16:colId xmlns:a16="http://schemas.microsoft.com/office/drawing/2014/main" val="1114807466"/>
                    </a:ext>
                  </a:extLst>
                </a:gridCol>
                <a:gridCol w="2440478">
                  <a:extLst>
                    <a:ext uri="{9D8B030D-6E8A-4147-A177-3AD203B41FA5}">
                      <a16:colId xmlns:a16="http://schemas.microsoft.com/office/drawing/2014/main" val="2423162327"/>
                    </a:ext>
                  </a:extLst>
                </a:gridCol>
              </a:tblGrid>
              <a:tr h="412253">
                <a:tc>
                  <a:txBody>
                    <a:bodyPr/>
                    <a:lstStyle/>
                    <a:p>
                      <a:pPr marL="0" marR="0">
                        <a:lnSpc>
                          <a:spcPct val="107000"/>
                        </a:lnSpc>
                        <a:spcBef>
                          <a:spcPts val="0"/>
                        </a:spcBef>
                        <a:spcAft>
                          <a:spcPts val="0"/>
                        </a:spcAft>
                      </a:pPr>
                      <a:r>
                        <a:rPr lang="en-US" sz="1200" dirty="0">
                          <a:effectLst/>
                        </a:rPr>
                        <a:t>Water Quality Algorithm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a:effectLst/>
                        </a:rPr>
                        <a:t>Water Quality Parameter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tc>
                  <a:txBody>
                    <a:bodyPr/>
                    <a:lstStyle/>
                    <a:p>
                      <a:pPr marL="0" marR="0">
                        <a:lnSpc>
                          <a:spcPct val="107000"/>
                        </a:lnSpc>
                        <a:spcBef>
                          <a:spcPts val="0"/>
                        </a:spcBef>
                        <a:spcAft>
                          <a:spcPts val="0"/>
                        </a:spcAft>
                      </a:pPr>
                      <a:r>
                        <a:rPr lang="en-US" sz="1200">
                          <a:effectLst/>
                        </a:rPr>
                        <a:t>Original Band Calculation</a:t>
                      </a:r>
                    </a:p>
                    <a:p>
                      <a:pPr marL="0" marR="0">
                        <a:lnSpc>
                          <a:spcPct val="107000"/>
                        </a:lnSpc>
                        <a:spcBef>
                          <a:spcPts val="0"/>
                        </a:spcBef>
                        <a:spcAft>
                          <a:spcPts val="0"/>
                        </a:spcAft>
                      </a:pPr>
                      <a:r>
                        <a:rPr lang="en-US" sz="1200">
                          <a:effectLst/>
                        </a:rPr>
                        <a:t>(w = wavelength in nm)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ctr"/>
                </a:tc>
                <a:extLst>
                  <a:ext uri="{0D108BD9-81ED-4DB2-BD59-A6C34878D82A}">
                    <a16:rowId xmlns:a16="http://schemas.microsoft.com/office/drawing/2014/main" val="3031155599"/>
                  </a:ext>
                </a:extLst>
              </a:tr>
              <a:tr h="205191">
                <a:tc>
                  <a:txBody>
                    <a:bodyPr/>
                    <a:lstStyle/>
                    <a:p>
                      <a:pPr marL="0" marR="0">
                        <a:lnSpc>
                          <a:spcPct val="107000"/>
                        </a:lnSpc>
                        <a:spcBef>
                          <a:spcPts val="0"/>
                        </a:spcBef>
                        <a:spcAft>
                          <a:spcPts val="0"/>
                        </a:spcAft>
                      </a:pPr>
                      <a:r>
                        <a:rPr lang="en-US" sz="1200" dirty="0">
                          <a:effectLst/>
                        </a:rPr>
                        <a:t> HU103BDA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(((1/w615)-(1/w600))-w725)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886336842"/>
                  </a:ext>
                </a:extLst>
              </a:tr>
              <a:tr h="205191">
                <a:tc>
                  <a:txBody>
                    <a:bodyPr/>
                    <a:lstStyle/>
                    <a:p>
                      <a:pPr marL="0" marR="0">
                        <a:lnSpc>
                          <a:spcPct val="107000"/>
                        </a:lnSpc>
                        <a:spcBef>
                          <a:spcPts val="0"/>
                        </a:spcBef>
                        <a:spcAft>
                          <a:spcPts val="0"/>
                        </a:spcAft>
                      </a:pPr>
                      <a:r>
                        <a:rPr lang="en-US" sz="1200">
                          <a:effectLst/>
                        </a:rPr>
                        <a:t> Kn07KIVU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chlorophyll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(w458-w644)/(w529)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038948659"/>
                  </a:ext>
                </a:extLst>
              </a:tr>
              <a:tr h="205191">
                <a:tc>
                  <a:txBody>
                    <a:bodyPr/>
                    <a:lstStyle/>
                    <a:p>
                      <a:pPr marL="0" marR="0">
                        <a:lnSpc>
                          <a:spcPct val="107000"/>
                        </a:lnSpc>
                        <a:spcBef>
                          <a:spcPts val="0"/>
                        </a:spcBef>
                        <a:spcAft>
                          <a:spcPts val="0"/>
                        </a:spcAft>
                      </a:pPr>
                      <a:r>
                        <a:rPr lang="en-US" sz="1200">
                          <a:effectLst/>
                        </a:rPr>
                        <a:t> Ku15PhyCI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-1*(w681-w665-(w709-w665))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03353662"/>
                  </a:ext>
                </a:extLst>
              </a:tr>
              <a:tr h="205191">
                <a:tc>
                  <a:txBody>
                    <a:bodyPr/>
                    <a:lstStyle/>
                    <a:p>
                      <a:pPr marL="0" marR="0">
                        <a:lnSpc>
                          <a:spcPct val="107000"/>
                        </a:lnSpc>
                        <a:spcBef>
                          <a:spcPts val="0"/>
                        </a:spcBef>
                        <a:spcAft>
                          <a:spcPts val="0"/>
                        </a:spcAft>
                      </a:pPr>
                      <a:r>
                        <a:rPr lang="en-US" sz="1200">
                          <a:effectLst/>
                        </a:rPr>
                        <a:t> Ku15SLH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((w715)-(w658)+(w715-w658))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068662236"/>
                  </a:ext>
                </a:extLst>
              </a:tr>
              <a:tr h="205191">
                <a:tc>
                  <a:txBody>
                    <a:bodyPr/>
                    <a:lstStyle/>
                    <a:p>
                      <a:pPr marL="0" marR="0">
                        <a:lnSpc>
                          <a:spcPct val="107000"/>
                        </a:lnSpc>
                        <a:spcBef>
                          <a:spcPts val="0"/>
                        </a:spcBef>
                        <a:spcAft>
                          <a:spcPts val="0"/>
                        </a:spcAft>
                      </a:pPr>
                      <a:r>
                        <a:rPr lang="en-US" sz="1200">
                          <a:effectLst/>
                        </a:rPr>
                        <a:t> MI092BDA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(w700/w600)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093070889"/>
                  </a:ext>
                </a:extLst>
              </a:tr>
              <a:tr h="205191">
                <a:tc>
                  <a:txBody>
                    <a:bodyPr/>
                    <a:lstStyle/>
                    <a:p>
                      <a:pPr marL="0" marR="0">
                        <a:lnSpc>
                          <a:spcPct val="107000"/>
                        </a:lnSpc>
                        <a:spcBef>
                          <a:spcPts val="0"/>
                        </a:spcBef>
                        <a:spcAft>
                          <a:spcPts val="0"/>
                        </a:spcAft>
                      </a:pPr>
                      <a:r>
                        <a:rPr lang="en-US" sz="1200" dirty="0">
                          <a:effectLst/>
                        </a:rPr>
                        <a:t> MM092BDA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BGA/PC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(w724/w600)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82427289"/>
                  </a:ext>
                </a:extLst>
              </a:tr>
              <a:tr h="205191">
                <a:tc>
                  <a:txBody>
                    <a:bodyPr/>
                    <a:lstStyle/>
                    <a:p>
                      <a:pPr marL="0" marR="0">
                        <a:lnSpc>
                          <a:spcPct val="107000"/>
                        </a:lnSpc>
                        <a:spcBef>
                          <a:spcPts val="0"/>
                        </a:spcBef>
                        <a:spcAft>
                          <a:spcPts val="0"/>
                        </a:spcAft>
                      </a:pPr>
                      <a:r>
                        <a:rPr lang="en-US" sz="1200">
                          <a:effectLst/>
                        </a:rPr>
                        <a:t> MM12NDCI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chlorophyll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(w715 - w686) / (w715 + w686)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135056501"/>
                  </a:ext>
                </a:extLst>
              </a:tr>
              <a:tr h="205191">
                <a:tc>
                  <a:txBody>
                    <a:bodyPr/>
                    <a:lstStyle/>
                    <a:p>
                      <a:pPr marL="0" marR="0">
                        <a:lnSpc>
                          <a:spcPct val="107000"/>
                        </a:lnSpc>
                        <a:spcBef>
                          <a:spcPts val="0"/>
                        </a:spcBef>
                        <a:spcAft>
                          <a:spcPts val="0"/>
                        </a:spcAft>
                      </a:pPr>
                      <a:r>
                        <a:rPr lang="en-US" sz="1200">
                          <a:effectLst/>
                        </a:rPr>
                        <a:t> MM12NDCIalt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((w700-w658)/(w700+w658))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567738325"/>
                  </a:ext>
                </a:extLst>
              </a:tr>
              <a:tr h="205191">
                <a:tc>
                  <a:txBody>
                    <a:bodyPr/>
                    <a:lstStyle/>
                    <a:p>
                      <a:pPr marL="0" marR="0">
                        <a:lnSpc>
                          <a:spcPct val="107000"/>
                        </a:lnSpc>
                        <a:spcBef>
                          <a:spcPts val="0"/>
                        </a:spcBef>
                        <a:spcAft>
                          <a:spcPts val="0"/>
                        </a:spcAft>
                      </a:pPr>
                      <a:r>
                        <a:rPr lang="en-US" sz="1200">
                          <a:effectLst/>
                        </a:rPr>
                        <a:t> MM143BDAopt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((1/w629)-(1/w659))*(w724)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625069822"/>
                  </a:ext>
                </a:extLst>
              </a:tr>
              <a:tr h="205191">
                <a:tc>
                  <a:txBody>
                    <a:bodyPr/>
                    <a:lstStyle/>
                    <a:p>
                      <a:pPr marL="0" marR="0">
                        <a:lnSpc>
                          <a:spcPct val="107000"/>
                        </a:lnSpc>
                        <a:spcBef>
                          <a:spcPts val="0"/>
                        </a:spcBef>
                        <a:spcAft>
                          <a:spcPts val="0"/>
                        </a:spcAft>
                      </a:pPr>
                      <a:r>
                        <a:rPr lang="en-US" sz="1200">
                          <a:effectLst/>
                        </a:rPr>
                        <a:t> SI052BDA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(w709/w620)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874378302"/>
                  </a:ext>
                </a:extLst>
              </a:tr>
              <a:tr h="205191">
                <a:tc>
                  <a:txBody>
                    <a:bodyPr/>
                    <a:lstStyle/>
                    <a:p>
                      <a:pPr marL="0" marR="0">
                        <a:lnSpc>
                          <a:spcPct val="107000"/>
                        </a:lnSpc>
                        <a:spcBef>
                          <a:spcPts val="0"/>
                        </a:spcBef>
                        <a:spcAft>
                          <a:spcPts val="0"/>
                        </a:spcAft>
                      </a:pPr>
                      <a:r>
                        <a:rPr lang="en-US" sz="1200">
                          <a:effectLst/>
                        </a:rPr>
                        <a:t> SM122BDA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(w709/w600)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43566722"/>
                  </a:ext>
                </a:extLst>
              </a:tr>
              <a:tr h="205191">
                <a:tc>
                  <a:txBody>
                    <a:bodyPr/>
                    <a:lstStyle/>
                    <a:p>
                      <a:pPr marL="0" marR="0">
                        <a:lnSpc>
                          <a:spcPct val="107000"/>
                        </a:lnSpc>
                        <a:spcBef>
                          <a:spcPts val="0"/>
                        </a:spcBef>
                        <a:spcAft>
                          <a:spcPts val="0"/>
                        </a:spcAft>
                      </a:pPr>
                      <a:r>
                        <a:rPr lang="en-US" sz="1200">
                          <a:effectLst/>
                        </a:rPr>
                        <a:t> SY002BDA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(w650/w625)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57296246"/>
                  </a:ext>
                </a:extLst>
              </a:tr>
              <a:tr h="205191">
                <a:tc>
                  <a:txBody>
                    <a:bodyPr/>
                    <a:lstStyle/>
                    <a:p>
                      <a:pPr marL="0" marR="0">
                        <a:lnSpc>
                          <a:spcPct val="107000"/>
                        </a:lnSpc>
                        <a:spcBef>
                          <a:spcPts val="0"/>
                        </a:spcBef>
                        <a:spcAft>
                          <a:spcPts val="0"/>
                        </a:spcAft>
                      </a:pPr>
                      <a:r>
                        <a:rPr lang="en-US" sz="1200" dirty="0" smtClean="0">
                          <a:effectLst/>
                        </a:rPr>
                        <a:t>TurbBe16GreenPlusRedBothOverViolet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turbidity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((w558+w658)/w444)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74141761"/>
                  </a:ext>
                </a:extLst>
              </a:tr>
              <a:tr h="205191">
                <a:tc>
                  <a:txBody>
                    <a:bodyPr/>
                    <a:lstStyle/>
                    <a:p>
                      <a:pPr marL="0" marR="0">
                        <a:lnSpc>
                          <a:spcPct val="107000"/>
                        </a:lnSpc>
                        <a:spcBef>
                          <a:spcPts val="0"/>
                        </a:spcBef>
                        <a:spcAft>
                          <a:spcPts val="0"/>
                        </a:spcAft>
                      </a:pPr>
                      <a:r>
                        <a:rPr lang="en-US" sz="1200">
                          <a:effectLst/>
                        </a:rPr>
                        <a:t> TurbBe16RedOverViolet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(w658/w444)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9289297"/>
                  </a:ext>
                </a:extLst>
              </a:tr>
              <a:tr h="205191">
                <a:tc>
                  <a:txBody>
                    <a:bodyPr/>
                    <a:lstStyle/>
                    <a:p>
                      <a:pPr marL="0" marR="0">
                        <a:lnSpc>
                          <a:spcPct val="107000"/>
                        </a:lnSpc>
                        <a:spcBef>
                          <a:spcPts val="0"/>
                        </a:spcBef>
                        <a:spcAft>
                          <a:spcPts val="0"/>
                        </a:spcAft>
                      </a:pPr>
                      <a:r>
                        <a:rPr lang="en-US" sz="1200">
                          <a:effectLst/>
                        </a:rPr>
                        <a:t> TurbBow06RedOverGreen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(w658/w558)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1976013877"/>
                  </a:ext>
                </a:extLst>
              </a:tr>
              <a:tr h="205191">
                <a:tc>
                  <a:txBody>
                    <a:bodyPr/>
                    <a:lstStyle/>
                    <a:p>
                      <a:pPr marL="0" marR="0">
                        <a:lnSpc>
                          <a:spcPct val="107000"/>
                        </a:lnSpc>
                        <a:spcBef>
                          <a:spcPts val="0"/>
                        </a:spcBef>
                        <a:spcAft>
                          <a:spcPts val="0"/>
                        </a:spcAft>
                      </a:pPr>
                      <a:r>
                        <a:rPr lang="en-US" sz="1200" dirty="0">
                          <a:effectLst/>
                        </a:rPr>
                        <a:t> </a:t>
                      </a:r>
                      <a:r>
                        <a:rPr lang="en-US" sz="1200" dirty="0" smtClean="0">
                          <a:effectLst/>
                        </a:rPr>
                        <a:t>TurbChip09NIROverGreen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(w857/w558)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78638717"/>
                  </a:ext>
                </a:extLst>
              </a:tr>
              <a:tr h="205191">
                <a:tc>
                  <a:txBody>
                    <a:bodyPr/>
                    <a:lstStyle/>
                    <a:p>
                      <a:pPr marL="0" marR="0">
                        <a:lnSpc>
                          <a:spcPct val="107000"/>
                        </a:lnSpc>
                        <a:spcBef>
                          <a:spcPts val="0"/>
                        </a:spcBef>
                        <a:spcAft>
                          <a:spcPts val="0"/>
                        </a:spcAft>
                      </a:pPr>
                      <a:r>
                        <a:rPr lang="en-US" sz="1200">
                          <a:effectLst/>
                        </a:rPr>
                        <a:t> TurbDox02NIRoverRed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395841089"/>
                  </a:ext>
                </a:extLst>
              </a:tr>
              <a:tr h="300260">
                <a:tc>
                  <a:txBody>
                    <a:bodyPr/>
                    <a:lstStyle/>
                    <a:p>
                      <a:pPr marL="0" marR="0">
                        <a:lnSpc>
                          <a:spcPct val="107000"/>
                        </a:lnSpc>
                        <a:spcBef>
                          <a:spcPts val="0"/>
                        </a:spcBef>
                        <a:spcAft>
                          <a:spcPts val="0"/>
                        </a:spcAft>
                      </a:pPr>
                      <a:r>
                        <a:rPr lang="en-US" sz="1200" dirty="0" smtClean="0">
                          <a:effectLst/>
                        </a:rPr>
                        <a:t>TurbFrohn09GreenPlusRedBothOverBlue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((w558+w658)/w458)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900864069"/>
                  </a:ext>
                </a:extLst>
              </a:tr>
              <a:tr h="205191">
                <a:tc>
                  <a:txBody>
                    <a:bodyPr/>
                    <a:lstStyle/>
                    <a:p>
                      <a:pPr marL="0" marR="0">
                        <a:lnSpc>
                          <a:spcPct val="107000"/>
                        </a:lnSpc>
                        <a:spcBef>
                          <a:spcPts val="0"/>
                        </a:spcBef>
                        <a:spcAft>
                          <a:spcPts val="0"/>
                        </a:spcAft>
                      </a:pPr>
                      <a:r>
                        <a:rPr lang="en-US" sz="1200">
                          <a:effectLst/>
                        </a:rPr>
                        <a:t> TurbHarr92NIR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4111441448"/>
                  </a:ext>
                </a:extLst>
              </a:tr>
              <a:tr h="205191">
                <a:tc>
                  <a:txBody>
                    <a:bodyPr/>
                    <a:lstStyle/>
                    <a:p>
                      <a:pPr marL="0" marR="0">
                        <a:lnSpc>
                          <a:spcPct val="107000"/>
                        </a:lnSpc>
                        <a:spcBef>
                          <a:spcPts val="0"/>
                        </a:spcBef>
                        <a:spcAft>
                          <a:spcPts val="0"/>
                        </a:spcAft>
                      </a:pPr>
                      <a:r>
                        <a:rPr lang="en-US" sz="1200">
                          <a:effectLst/>
                        </a:rPr>
                        <a:t> TurbLath91RedOverBlue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(w658/w458)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051387437"/>
                  </a:ext>
                </a:extLst>
              </a:tr>
              <a:tr h="205191">
                <a:tc>
                  <a:txBody>
                    <a:bodyPr/>
                    <a:lstStyle/>
                    <a:p>
                      <a:pPr marL="0" marR="0">
                        <a:lnSpc>
                          <a:spcPct val="107000"/>
                        </a:lnSpc>
                        <a:spcBef>
                          <a:spcPts val="0"/>
                        </a:spcBef>
                        <a:spcAft>
                          <a:spcPts val="0"/>
                        </a:spcAft>
                      </a:pPr>
                      <a:r>
                        <a:rPr lang="en-US" sz="1200">
                          <a:effectLst/>
                        </a:rPr>
                        <a:t> TurbMoore80Red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turbidity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(w658)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719714350"/>
                  </a:ext>
                </a:extLst>
              </a:tr>
              <a:tr h="205191">
                <a:tc>
                  <a:txBody>
                    <a:bodyPr/>
                    <a:lstStyle/>
                    <a:p>
                      <a:pPr marL="0" marR="0">
                        <a:lnSpc>
                          <a:spcPct val="107000"/>
                        </a:lnSpc>
                        <a:spcBef>
                          <a:spcPts val="0"/>
                        </a:spcBef>
                        <a:spcAft>
                          <a:spcPts val="0"/>
                        </a:spcAft>
                      </a:pPr>
                      <a:r>
                        <a:rPr lang="en-US" sz="1200" dirty="0">
                          <a:effectLst/>
                        </a:rPr>
                        <a:t> Wy08CI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BGA/PC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a:effectLst/>
                        </a:rPr>
                        <a:t>-1 * ((w686)-(w672)-(w715-w672))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3887848523"/>
                  </a:ext>
                </a:extLst>
              </a:tr>
              <a:tr h="205191">
                <a:tc>
                  <a:txBody>
                    <a:bodyPr/>
                    <a:lstStyle/>
                    <a:p>
                      <a:pPr marL="0" marR="0">
                        <a:lnSpc>
                          <a:spcPct val="107000"/>
                        </a:lnSpc>
                        <a:spcBef>
                          <a:spcPts val="0"/>
                        </a:spcBef>
                        <a:spcAft>
                          <a:spcPts val="0"/>
                        </a:spcAft>
                      </a:pPr>
                      <a:r>
                        <a:rPr lang="en-US" sz="1200" dirty="0">
                          <a:effectLst/>
                        </a:rPr>
                        <a:t> Zh10FLH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chlorophyll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tc>
                <a:tc>
                  <a:txBody>
                    <a:bodyPr/>
                    <a:lstStyle/>
                    <a:p>
                      <a:pPr marL="0" marR="0">
                        <a:lnSpc>
                          <a:spcPct val="107000"/>
                        </a:lnSpc>
                        <a:spcBef>
                          <a:spcPts val="0"/>
                        </a:spcBef>
                        <a:spcAft>
                          <a:spcPts val="0"/>
                        </a:spcAft>
                      </a:pPr>
                      <a:r>
                        <a:rPr lang="en-US" sz="1200" dirty="0">
                          <a:effectLst/>
                        </a:rPr>
                        <a:t>(w686)-(w715 + (w672-w715))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794" marR="32794" marT="0" marB="0" anchor="b"/>
                </a:tc>
                <a:extLst>
                  <a:ext uri="{0D108BD9-81ED-4DB2-BD59-A6C34878D82A}">
                    <a16:rowId xmlns:a16="http://schemas.microsoft.com/office/drawing/2014/main" val="2585794420"/>
                  </a:ext>
                </a:extLst>
              </a:tr>
            </a:tbl>
          </a:graphicData>
        </a:graphic>
      </p:graphicFrame>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dirty="0" smtClean="0">
                <a:solidFill>
                  <a:prstClr val="black"/>
                </a:solidFill>
                <a:latin typeface="Calibri" panose="020F0502020204030204"/>
              </a:rPr>
              <a:t>Algorithms</a:t>
            </a:r>
            <a:endParaRPr lang="en-US" sz="4400" b="1" dirty="0">
              <a:solidFill>
                <a:prstClr val="black"/>
              </a:solidFill>
              <a:latin typeface="Calibri" panose="020F0502020204030204"/>
            </a:endParaRPr>
          </a:p>
        </p:txBody>
      </p:sp>
      <p:pic>
        <p:nvPicPr>
          <p:cNvPr id="2" name="Picture 1"/>
          <p:cNvPicPr>
            <a:picLocks noChangeAspect="1"/>
          </p:cNvPicPr>
          <p:nvPr/>
        </p:nvPicPr>
        <p:blipFill rotWithShape="1">
          <a:blip r:embed="rId2"/>
          <a:srcRect l="-4104" t="-82229" r="-3626" b="-78480"/>
          <a:stretch/>
        </p:blipFill>
        <p:spPr>
          <a:xfrm>
            <a:off x="120770" y="1426088"/>
            <a:ext cx="11844338" cy="5231887"/>
          </a:xfrm>
          <a:prstGeom prst="rect">
            <a:avLst/>
          </a:prstGeom>
          <a:solidFill>
            <a:schemeClr val="bg1"/>
          </a:solidFill>
        </p:spPr>
      </p:pic>
    </p:spTree>
    <p:extLst>
      <p:ext uri="{BB962C8B-B14F-4D97-AF65-F5344CB8AC3E}">
        <p14:creationId xmlns:p14="http://schemas.microsoft.com/office/powerpoint/2010/main" val="18904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508500"/>
          </a:xfrm>
        </p:spPr>
        <p:txBody>
          <a:bodyPr>
            <a:normAutofit fontScale="70000" lnSpcReduction="20000"/>
          </a:bodyPr>
          <a:lstStyle/>
          <a:p>
            <a:r>
              <a:rPr lang="en-US" b="1" dirty="0" smtClean="0">
                <a:latin typeface="Arial" panose="020B0604020202020204" pitchFamily="34" charset="0"/>
                <a:cs typeface="Arial" panose="020B0604020202020204" pitchFamily="34" charset="0"/>
              </a:rPr>
              <a:t>Goal</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Develop a “user-friendly” open-source tool </a:t>
            </a:r>
            <a:r>
              <a:rPr lang="en-US" dirty="0">
                <a:latin typeface="Arial" panose="020B0604020202020204" pitchFamily="34" charset="0"/>
                <a:cs typeface="Arial" panose="020B0604020202020204" pitchFamily="34" charset="0"/>
              </a:rPr>
              <a:t>that would </a:t>
            </a:r>
            <a:r>
              <a:rPr lang="en-US" dirty="0" smtClean="0">
                <a:latin typeface="Arial" panose="020B0604020202020204" pitchFamily="34" charset="0"/>
                <a:cs typeface="Arial" panose="020B0604020202020204" pitchFamily="34" charset="0"/>
              </a:rPr>
              <a:t>aggregate a near-comprehensive list of </a:t>
            </a:r>
            <a:r>
              <a:rPr lang="en-US" dirty="0">
                <a:latin typeface="Arial" panose="020B0604020202020204" pitchFamily="34" charset="0"/>
                <a:cs typeface="Arial" panose="020B0604020202020204" pitchFamily="34" charset="0"/>
              </a:rPr>
              <a:t>water quality </a:t>
            </a:r>
            <a:r>
              <a:rPr lang="en-US" dirty="0" smtClean="0">
                <a:latin typeface="Arial" panose="020B0604020202020204" pitchFamily="34" charset="0"/>
                <a:cs typeface="Arial" panose="020B0604020202020204" pitchFamily="34" charset="0"/>
              </a:rPr>
              <a:t>algorithms and allow them to be applied across multiple satellite imagers for the qualitative and quantitative detection and estimation of HABs</a:t>
            </a:r>
          </a:p>
          <a:p>
            <a:endParaRPr lang="en-US" b="1"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But why Develop an R package?</a:t>
            </a:r>
          </a:p>
          <a:p>
            <a:pPr marL="342900" lvl="1" indent="0">
              <a:buNone/>
            </a:pPr>
            <a:r>
              <a:rPr lang="en-US" b="1" dirty="0" smtClean="0">
                <a:latin typeface="Arial" panose="020B0604020202020204" pitchFamily="34" charset="0"/>
                <a:cs typeface="Arial" panose="020B0604020202020204" pitchFamily="34" charset="0"/>
              </a:rPr>
              <a:t>Generally</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R is reproducible and versatile</a:t>
            </a:r>
          </a:p>
          <a:p>
            <a:pPr lvl="1"/>
            <a:r>
              <a:rPr lang="en-US" dirty="0" smtClean="0">
                <a:latin typeface="Arial" panose="020B0604020202020204" pitchFamily="34" charset="0"/>
                <a:cs typeface="Arial" panose="020B0604020202020204" pitchFamily="34" charset="0"/>
              </a:rPr>
              <a:t>Programming language common and shareable across disciplines and institutions</a:t>
            </a:r>
          </a:p>
          <a:p>
            <a:pPr lvl="1"/>
            <a:r>
              <a:rPr lang="en-US" dirty="0" smtClean="0">
                <a:latin typeface="Arial" panose="020B0604020202020204" pitchFamily="34" charset="0"/>
                <a:cs typeface="Arial" panose="020B0604020202020204" pitchFamily="34" charset="0"/>
              </a:rPr>
              <a:t>Reduces the need for multiple software in a single workflow</a:t>
            </a:r>
          </a:p>
          <a:p>
            <a:pPr marL="342900" lvl="1" indent="0">
              <a:buNone/>
            </a:pPr>
            <a:endParaRPr lang="en-US" dirty="0" smtClean="0">
              <a:latin typeface="Arial" panose="020B0604020202020204" pitchFamily="34" charset="0"/>
              <a:cs typeface="Arial" panose="020B0604020202020204" pitchFamily="34" charset="0"/>
            </a:endParaRPr>
          </a:p>
          <a:p>
            <a:pPr marL="342900" lvl="1" indent="0">
              <a:buNone/>
            </a:pPr>
            <a:r>
              <a:rPr lang="en-US" b="1" dirty="0" smtClean="0">
                <a:latin typeface="Arial" panose="020B0604020202020204" pitchFamily="34" charset="0"/>
                <a:cs typeface="Arial" panose="020B0604020202020204" pitchFamily="34" charset="0"/>
              </a:rPr>
              <a:t>Specifically</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There are many water quality algorithms and a “best” algorithm-sensor pair has yet to emerge, so we are still in an exploration phase of research which requires multiple experiments.</a:t>
            </a:r>
          </a:p>
          <a:p>
            <a:pPr lvl="1"/>
            <a:r>
              <a:rPr lang="en-US" dirty="0" smtClean="0">
                <a:latin typeface="Arial" panose="020B0604020202020204" pitchFamily="34" charset="0"/>
                <a:cs typeface="Arial" panose="020B0604020202020204" pitchFamily="34" charset="0"/>
              </a:rPr>
              <a:t>Computationally intense: 45 algorithms</a:t>
            </a:r>
            <a:r>
              <a:rPr lang="en-US" b="1"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5 sensors, 3 water quality parameters</a:t>
            </a:r>
          </a:p>
          <a:p>
            <a:pPr lvl="1"/>
            <a:r>
              <a:rPr lang="en-US" dirty="0" smtClean="0">
                <a:latin typeface="Arial" panose="020B0604020202020204" pitchFamily="34" charset="0"/>
                <a:cs typeface="Arial" panose="020B0604020202020204" pitchFamily="34" charset="0"/>
              </a:rPr>
              <a:t>Complex redundant tasks (prone to error)</a:t>
            </a:r>
          </a:p>
        </p:txBody>
      </p:sp>
      <p:sp>
        <p:nvSpPr>
          <p:cNvPr id="5" name="Text Box 30"/>
          <p:cNvSpPr txBox="1">
            <a:spLocks noChangeArrowheads="1"/>
          </p:cNvSpPr>
          <p:nvPr/>
        </p:nvSpPr>
        <p:spPr bwMode="auto">
          <a:xfrm>
            <a:off x="2766021" y="85724"/>
            <a:ext cx="6479078" cy="1166247"/>
          </a:xfrm>
          <a:prstGeom prst="rect">
            <a:avLst/>
          </a:prstGeom>
          <a:noFill/>
          <a:ln w="9525">
            <a:noFill/>
            <a:miter lim="800000"/>
            <a:headEnd/>
            <a:tailEnd/>
          </a:ln>
          <a:effectLst/>
        </p:spPr>
        <p:txBody>
          <a:bodyPr anchor="ctr"/>
          <a:lstStyle/>
          <a:p>
            <a:pPr algn="ctr"/>
            <a:r>
              <a:rPr lang="en-US" sz="4400" b="1" i="1" dirty="0" smtClean="0">
                <a:latin typeface="Arial" pitchFamily="34" charset="0"/>
                <a:cs typeface="Arial" pitchFamily="34" charset="0"/>
              </a:rPr>
              <a:t>waterquality</a:t>
            </a:r>
            <a:r>
              <a:rPr lang="en-US" sz="4400" b="1" dirty="0" smtClean="0"/>
              <a:t>: R Package</a:t>
            </a:r>
            <a:endParaRPr lang="en-US" sz="4400" b="1" dirty="0">
              <a:solidFill>
                <a:prstClr val="black"/>
              </a:solidFill>
              <a:latin typeface="Calibri" panose="020F0502020204030204"/>
            </a:endParaRPr>
          </a:p>
        </p:txBody>
      </p:sp>
    </p:spTree>
    <p:extLst>
      <p:ext uri="{BB962C8B-B14F-4D97-AF65-F5344CB8AC3E}">
        <p14:creationId xmlns:p14="http://schemas.microsoft.com/office/powerpoint/2010/main" val="281500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2177</TotalTime>
  <Words>1624</Words>
  <Application>Microsoft Office PowerPoint</Application>
  <PresentationFormat>Widescreen</PresentationFormat>
  <Paragraphs>340</Paragraphs>
  <Slides>21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 An Open-Source Approach to the Detection and Quantification of Cyanobacterial Harmful Algal Blooms and Water Quality using Remote Sensing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Upcoming WQ Projects</vt:lpstr>
      <vt:lpstr>PowerPoint Presentation</vt:lpstr>
      <vt:lpstr>Supplemental Slides </vt:lpstr>
      <vt:lpstr>PowerPoint Presentation</vt:lpstr>
      <vt:lpstr>PowerPoint Presentation</vt:lpstr>
      <vt:lpstr>PowerPoint Presentation</vt:lpstr>
      <vt:lpstr>PowerPoint Presentation</vt:lpstr>
      <vt:lpstr>Accessing WQ Data</vt:lpstr>
      <vt:lpstr>Water Quality Vignette</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holistic approach for the detection and monitoring of water quality utilizing geospatial technologies</dc:title>
  <dc:creator>Johansen, Richard A ERDC-RDE-EL-MS CIV</dc:creator>
  <cp:lastModifiedBy>Johansen, Richard A ERDC-RDE-EL-MS CIV</cp:lastModifiedBy>
  <cp:revision>72</cp:revision>
  <dcterms:created xsi:type="dcterms:W3CDTF">2020-08-21T15:11:19Z</dcterms:created>
  <dcterms:modified xsi:type="dcterms:W3CDTF">2021-03-22T22:01:53Z</dcterms:modified>
</cp:coreProperties>
</file>